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79" r:id="rId2"/>
    <p:sldId id="259" r:id="rId3"/>
    <p:sldId id="260" r:id="rId4"/>
    <p:sldId id="261" r:id="rId5"/>
    <p:sldId id="275" r:id="rId6"/>
    <p:sldId id="262" r:id="rId7"/>
    <p:sldId id="263" r:id="rId8"/>
    <p:sldId id="264" r:id="rId9"/>
    <p:sldId id="266" r:id="rId10"/>
    <p:sldId id="269" r:id="rId11"/>
    <p:sldId id="285" r:id="rId12"/>
    <p:sldId id="286" r:id="rId13"/>
    <p:sldId id="287" r:id="rId14"/>
    <p:sldId id="277" r:id="rId15"/>
    <p:sldId id="270" r:id="rId16"/>
    <p:sldId id="276" r:id="rId17"/>
    <p:sldId id="273" r:id="rId18"/>
    <p:sldId id="283" r:id="rId19"/>
    <p:sldId id="28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jp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26EC765-4EEE-40D6-8764-C358A9B0EA2D}" type="datetime3">
              <a:rPr lang="en-US" smtClean="0"/>
              <a:pPr/>
              <a:t>12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1538941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A40CD3-6E5F-40AF-B983-BCBC5BE7EFA8}" type="datetime3">
              <a:rPr lang="en-US" smtClean="0"/>
              <a:pPr/>
              <a:t>12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1261774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4D0355-2878-40EF-BB47-0AEFF38312E9}" type="datetime3">
              <a:rPr lang="en-US" smtClean="0"/>
              <a:pPr/>
              <a:t>12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602851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2414E9F-A237-4082-B37B-D926ADB268EE}" type="datetime3">
              <a:rPr lang="en-US" smtClean="0"/>
              <a:pPr/>
              <a:t>12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4135273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9643EF-B253-4651-964D-5C22C18A1755}" type="datetime3">
              <a:rPr lang="en-US" smtClean="0"/>
              <a:pPr/>
              <a:t>12 April 2022</a:t>
            </a:fld>
            <a:endParaRPr lang="en-US"/>
          </a:p>
        </p:txBody>
      </p:sp>
      <p:sp>
        <p:nvSpPr>
          <p:cNvPr id="5" name="Footer Placeholder 4"/>
          <p:cNvSpPr>
            <a:spLocks noGrp="1"/>
          </p:cNvSpPr>
          <p:nvPr>
            <p:ph type="ftr" sz="quarter" idx="11"/>
          </p:nvPr>
        </p:nvSpPr>
        <p:spPr/>
        <p:txBody>
          <a:bodyPr/>
          <a:lstStyle/>
          <a:p>
            <a:r>
              <a:rPr lang="en-US"/>
              <a:t>Department of CSE</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2832184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9EAEA68-FEEF-400D-AE97-0743E2B01B36}" type="datetime3">
              <a:rPr lang="en-US" smtClean="0"/>
              <a:pPr/>
              <a:t>12 April 2022</a:t>
            </a:fld>
            <a:endParaRPr lang="en-US"/>
          </a:p>
        </p:txBody>
      </p:sp>
      <p:sp>
        <p:nvSpPr>
          <p:cNvPr id="6" name="Footer Placeholder 5"/>
          <p:cNvSpPr>
            <a:spLocks noGrp="1"/>
          </p:cNvSpPr>
          <p:nvPr>
            <p:ph type="ftr" sz="quarter" idx="11"/>
          </p:nvPr>
        </p:nvSpPr>
        <p:spPr/>
        <p:txBody>
          <a:bodyPr/>
          <a:lstStyle/>
          <a:p>
            <a:r>
              <a:rPr lang="en-US"/>
              <a:t>Department of CSE</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1970601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04555E2-DE6E-4EB6-8DFA-DC17E6D6B29D}" type="datetime3">
              <a:rPr lang="en-US" smtClean="0"/>
              <a:pPr/>
              <a:t>12 April 2022</a:t>
            </a:fld>
            <a:endParaRPr lang="en-US"/>
          </a:p>
        </p:txBody>
      </p:sp>
      <p:sp>
        <p:nvSpPr>
          <p:cNvPr id="8" name="Footer Placeholder 7"/>
          <p:cNvSpPr>
            <a:spLocks noGrp="1"/>
          </p:cNvSpPr>
          <p:nvPr>
            <p:ph type="ftr" sz="quarter" idx="11"/>
          </p:nvPr>
        </p:nvSpPr>
        <p:spPr/>
        <p:txBody>
          <a:bodyPr/>
          <a:lstStyle/>
          <a:p>
            <a:r>
              <a:rPr lang="en-US"/>
              <a:t>Department of CSE</a:t>
            </a:r>
          </a:p>
        </p:txBody>
      </p:sp>
      <p:sp>
        <p:nvSpPr>
          <p:cNvPr id="9" name="Slide Number Placeholder 8"/>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746087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A9C9DA3-207B-4128-A780-0899C9C276AD}" type="datetime3">
              <a:rPr lang="en-US" smtClean="0"/>
              <a:pPr/>
              <a:t>12 April 2022</a:t>
            </a:fld>
            <a:endParaRPr lang="en-US"/>
          </a:p>
        </p:txBody>
      </p:sp>
      <p:sp>
        <p:nvSpPr>
          <p:cNvPr id="4" name="Footer Placeholder 3"/>
          <p:cNvSpPr>
            <a:spLocks noGrp="1"/>
          </p:cNvSpPr>
          <p:nvPr>
            <p:ph type="ftr" sz="quarter" idx="11"/>
          </p:nvPr>
        </p:nvSpPr>
        <p:spPr/>
        <p:txBody>
          <a:bodyPr/>
          <a:lstStyle/>
          <a:p>
            <a:r>
              <a:rPr lang="en-US"/>
              <a:t>Department of CSE</a:t>
            </a:r>
          </a:p>
        </p:txBody>
      </p:sp>
      <p:sp>
        <p:nvSpPr>
          <p:cNvPr id="5" name="Slide Number Placeholder 4"/>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18198192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28E112-8377-45A9-BD19-18629BBD0547}" type="datetime3">
              <a:rPr lang="en-US" smtClean="0"/>
              <a:pPr/>
              <a:t>12 April 2022</a:t>
            </a:fld>
            <a:endParaRPr lang="en-US"/>
          </a:p>
        </p:txBody>
      </p:sp>
      <p:sp>
        <p:nvSpPr>
          <p:cNvPr id="3" name="Footer Placeholder 2"/>
          <p:cNvSpPr>
            <a:spLocks noGrp="1"/>
          </p:cNvSpPr>
          <p:nvPr>
            <p:ph type="ftr" sz="quarter" idx="11"/>
          </p:nvPr>
        </p:nvSpPr>
        <p:spPr/>
        <p:txBody>
          <a:bodyPr/>
          <a:lstStyle/>
          <a:p>
            <a:r>
              <a:rPr lang="en-US"/>
              <a:t>Department of CSE</a:t>
            </a:r>
          </a:p>
        </p:txBody>
      </p:sp>
      <p:sp>
        <p:nvSpPr>
          <p:cNvPr id="4" name="Slide Number Placeholder 3"/>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3017453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89DA7BD-A364-4835-B5C3-69F4869872EB}" type="datetime3">
              <a:rPr lang="en-US" smtClean="0"/>
              <a:pPr/>
              <a:t>12 April 2022</a:t>
            </a:fld>
            <a:endParaRPr lang="en-US"/>
          </a:p>
        </p:txBody>
      </p:sp>
      <p:sp>
        <p:nvSpPr>
          <p:cNvPr id="6" name="Footer Placeholder 5"/>
          <p:cNvSpPr>
            <a:spLocks noGrp="1"/>
          </p:cNvSpPr>
          <p:nvPr>
            <p:ph type="ftr" sz="quarter" idx="11"/>
          </p:nvPr>
        </p:nvSpPr>
        <p:spPr/>
        <p:txBody>
          <a:bodyPr/>
          <a:lstStyle/>
          <a:p>
            <a:r>
              <a:rPr lang="en-US"/>
              <a:t>Department of CSE</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549636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3E59191-5CCA-41B9-93A5-50C4E62DD0DE}" type="datetime3">
              <a:rPr lang="en-US" smtClean="0"/>
              <a:pPr/>
              <a:t>12 April 2022</a:t>
            </a:fld>
            <a:endParaRPr lang="en-US"/>
          </a:p>
        </p:txBody>
      </p:sp>
      <p:sp>
        <p:nvSpPr>
          <p:cNvPr id="6" name="Footer Placeholder 5"/>
          <p:cNvSpPr>
            <a:spLocks noGrp="1"/>
          </p:cNvSpPr>
          <p:nvPr>
            <p:ph type="ftr" sz="quarter" idx="11"/>
          </p:nvPr>
        </p:nvSpPr>
        <p:spPr/>
        <p:txBody>
          <a:bodyPr/>
          <a:lstStyle/>
          <a:p>
            <a:r>
              <a:rPr lang="en-US"/>
              <a:t>Department of CSE</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p14="http://schemas.microsoft.com/office/powerpoint/2010/main" val="1812035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98587" y="228600"/>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2E2D50-3CC8-4828-A0F7-4352819C0BDB}" type="datetime3">
              <a:rPr lang="en-US" smtClean="0"/>
              <a:pPr/>
              <a:t>12 April 2022</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Department of CSE</a:t>
            </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28076C-CE04-4A00-BFAA-A90EA8355859}" type="slidenum">
              <a:rPr lang="en-US" smtClean="0"/>
              <a:pPr/>
              <a:t>‹#›</a:t>
            </a:fld>
            <a:endParaRPr lang="en-US"/>
          </a:p>
        </p:txBody>
      </p:sp>
      <p:sp>
        <p:nvSpPr>
          <p:cNvPr id="8" name="Rectangle 7"/>
          <p:cNvSpPr/>
          <p:nvPr userDrawn="1"/>
        </p:nvSpPr>
        <p:spPr>
          <a:xfrm>
            <a:off x="398587" y="177143"/>
            <a:ext cx="11480800" cy="6553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cxnSp>
        <p:nvCxnSpPr>
          <p:cNvPr id="9" name="Straight Connector 8"/>
          <p:cNvCxnSpPr/>
          <p:nvPr userDrawn="1"/>
        </p:nvCxnSpPr>
        <p:spPr>
          <a:xfrm>
            <a:off x="398587" y="1219200"/>
            <a:ext cx="11480800" cy="1588"/>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8129641"/>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olx.com/" TargetMode="External"/><Relationship Id="rId2" Type="http://schemas.openxmlformats.org/officeDocument/2006/relationships/hyperlink" Target="https://www.youtube.com/watch?v=tuURYMcX8S8" TargetMode="External"/><Relationship Id="rId1" Type="http://schemas.openxmlformats.org/officeDocument/2006/relationships/slideLayout" Target="../slideLayouts/slideLayout2.xml"/><Relationship Id="rId4" Type="http://schemas.openxmlformats.org/officeDocument/2006/relationships/hyperlink" Target="https://www.w3schools.com/howto/howto_css_image_overlay.asp"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dirty="0"/>
              <a:t>Department of CSE</a:t>
            </a:r>
          </a:p>
          <a:p>
            <a:endParaRPr lang="en-US" dirty="0"/>
          </a:p>
        </p:txBody>
      </p:sp>
      <p:sp>
        <p:nvSpPr>
          <p:cNvPr id="2" name="Title 1"/>
          <p:cNvSpPr>
            <a:spLocks noGrp="1"/>
          </p:cNvSpPr>
          <p:nvPr>
            <p:ph type="title" idx="4294967295"/>
          </p:nvPr>
        </p:nvSpPr>
        <p:spPr>
          <a:xfrm>
            <a:off x="609600" y="227012"/>
            <a:ext cx="10972800" cy="1700402"/>
          </a:xfrm>
        </p:spPr>
        <p:txBody>
          <a:bodyPr/>
          <a:lstStyle/>
          <a:p>
            <a:pPr algn="l"/>
            <a:r>
              <a:rPr lang="en-US" dirty="0">
                <a:latin typeface="Arial" pitchFamily="34" charset="0"/>
                <a:cs typeface="Arial" pitchFamily="34" charset="0"/>
              </a:rPr>
              <a:t> </a:t>
            </a:r>
          </a:p>
        </p:txBody>
      </p:sp>
      <p:sp>
        <p:nvSpPr>
          <p:cNvPr id="3" name="Content Placeholder 2"/>
          <p:cNvSpPr>
            <a:spLocks noGrp="1"/>
          </p:cNvSpPr>
          <p:nvPr>
            <p:ph idx="4294967295"/>
          </p:nvPr>
        </p:nvSpPr>
        <p:spPr>
          <a:xfrm>
            <a:off x="1422400" y="1701800"/>
            <a:ext cx="10972800" cy="4525963"/>
          </a:xfrm>
        </p:spPr>
        <p:txBody>
          <a:bodyPr/>
          <a:lstStyle/>
          <a:p>
            <a:pPr>
              <a:buNone/>
            </a:pPr>
            <a:r>
              <a:rPr lang="en-US" dirty="0"/>
              <a:t> </a:t>
            </a:r>
          </a:p>
        </p:txBody>
      </p:sp>
      <p:sp>
        <p:nvSpPr>
          <p:cNvPr id="7" name="Rectangle 6"/>
          <p:cNvSpPr/>
          <p:nvPr/>
        </p:nvSpPr>
        <p:spPr>
          <a:xfrm>
            <a:off x="2950877" y="2627079"/>
            <a:ext cx="6290245" cy="1077218"/>
          </a:xfrm>
          <a:prstGeom prst="rect">
            <a:avLst/>
          </a:prstGeom>
        </p:spPr>
        <p:txBody>
          <a:bodyPr wrap="square">
            <a:spAutoFit/>
          </a:bodyPr>
          <a:lstStyle/>
          <a:p>
            <a:pPr algn="ctr"/>
            <a:r>
              <a:rPr lang="en-IN" sz="3200" b="1" dirty="0">
                <a:solidFill>
                  <a:srgbClr val="C0504D">
                    <a:lumMod val="75000"/>
                  </a:srgbClr>
                </a:solidFill>
                <a:latin typeface="Arial" panose="020B0604020202020204" pitchFamily="34" charset="0"/>
                <a:cs typeface="Arial" panose="020B0604020202020204" pitchFamily="34" charset="0"/>
              </a:rPr>
              <a:t>SELLING AUTOMOBILES APPLICATION</a:t>
            </a:r>
            <a:endParaRPr lang="en-US" sz="3200" b="1" dirty="0">
              <a:solidFill>
                <a:srgbClr val="C0504D">
                  <a:lumMod val="75000"/>
                </a:srgbClr>
              </a:solidFill>
              <a:latin typeface="Arial" panose="020B0604020202020204" pitchFamily="34" charset="0"/>
              <a:cs typeface="Arial" panose="020B0604020202020204" pitchFamily="34" charset="0"/>
            </a:endParaRPr>
          </a:p>
        </p:txBody>
      </p:sp>
      <p:sp>
        <p:nvSpPr>
          <p:cNvPr id="8" name="Rectangle 7"/>
          <p:cNvSpPr/>
          <p:nvPr/>
        </p:nvSpPr>
        <p:spPr>
          <a:xfrm>
            <a:off x="533400" y="4832344"/>
            <a:ext cx="8763000" cy="1524007"/>
          </a:xfrm>
          <a:prstGeom prst="rect">
            <a:avLst/>
          </a:prstGeom>
        </p:spPr>
        <p:txBody>
          <a:bodyPr wrap="square">
            <a:spAutoFit/>
          </a:bodyPr>
          <a:lstStyle/>
          <a:p>
            <a:r>
              <a:rPr lang="en-US" b="1" dirty="0">
                <a:solidFill>
                  <a:prstClr val="black"/>
                </a:solidFill>
                <a:latin typeface="Arial" pitchFamily="34" charset="0"/>
                <a:cs typeface="Arial" pitchFamily="34" charset="0"/>
              </a:rPr>
              <a:t>Supervisor </a:t>
            </a:r>
            <a:r>
              <a:rPr lang="en-US" dirty="0">
                <a:solidFill>
                  <a:prstClr val="black"/>
                </a:solidFill>
                <a:latin typeface="Arial" pitchFamily="34" charset="0"/>
                <a:cs typeface="Arial" pitchFamily="34" charset="0"/>
              </a:rPr>
              <a:t>: </a:t>
            </a:r>
            <a:r>
              <a:rPr lang="en-US" b="1" dirty="0">
                <a:solidFill>
                  <a:prstClr val="black"/>
                </a:solidFill>
                <a:latin typeface="Arial" pitchFamily="34" charset="0"/>
                <a:cs typeface="Arial" pitchFamily="34" charset="0"/>
              </a:rPr>
              <a:t>Mrs. G. Meera Gandhi</a:t>
            </a:r>
          </a:p>
          <a:p>
            <a:pPr>
              <a:lnSpc>
                <a:spcPct val="150000"/>
              </a:lnSpc>
            </a:pPr>
            <a:r>
              <a:rPr lang="en-US" b="1" dirty="0">
                <a:solidFill>
                  <a:prstClr val="black"/>
                </a:solidFill>
                <a:latin typeface="Arial" pitchFamily="34" charset="0"/>
                <a:cs typeface="Arial" pitchFamily="34" charset="0"/>
              </a:rPr>
              <a:t>Name of the Student : Srivarsh Sakthivelan</a:t>
            </a:r>
          </a:p>
          <a:p>
            <a:pPr>
              <a:lnSpc>
                <a:spcPct val="150000"/>
              </a:lnSpc>
            </a:pPr>
            <a:r>
              <a:rPr lang="en-US" b="1" dirty="0">
                <a:solidFill>
                  <a:prstClr val="black"/>
                </a:solidFill>
                <a:latin typeface="Arial" pitchFamily="34" charset="0"/>
                <a:cs typeface="Arial" pitchFamily="34" charset="0"/>
              </a:rPr>
              <a:t>Register Number: 391110973</a:t>
            </a:r>
          </a:p>
          <a:p>
            <a:pPr algn="ctr">
              <a:lnSpc>
                <a:spcPct val="150000"/>
              </a:lnSpc>
            </a:pPr>
            <a:endParaRPr lang="en-US" sz="1400" dirty="0">
              <a:solidFill>
                <a:prstClr val="black"/>
              </a:solidFill>
              <a:latin typeface="Arial" pitchFamily="34" charset="0"/>
              <a:cs typeface="Arial" pitchFamily="34" charset="0"/>
            </a:endParaRPr>
          </a:p>
        </p:txBody>
      </p:sp>
      <p:pic>
        <p:nvPicPr>
          <p:cNvPr id="9" name="Picture 8" descr="new letter head July30_2020.png"/>
          <p:cNvPicPr/>
          <p:nvPr/>
        </p:nvPicPr>
        <p:blipFill>
          <a:blip r:embed="rId2" cstate="print"/>
          <a:stretch>
            <a:fillRect/>
          </a:stretch>
        </p:blipFill>
        <p:spPr>
          <a:xfrm>
            <a:off x="416560" y="214786"/>
            <a:ext cx="11430000" cy="200249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8763C-0823-4517-B6FB-1F7CF822F619}"/>
              </a:ext>
            </a:extLst>
          </p:cNvPr>
          <p:cNvSpPr>
            <a:spLocks noGrp="1"/>
          </p:cNvSpPr>
          <p:nvPr>
            <p:ph type="title"/>
          </p:nvPr>
        </p:nvSpPr>
        <p:spPr/>
        <p:txBody>
          <a:bodyPr>
            <a:normAutofit/>
          </a:bodyPr>
          <a:lstStyle/>
          <a:p>
            <a:r>
              <a:rPr lang="en-US" sz="3600" dirty="0">
                <a:solidFill>
                  <a:srgbClr val="FF0000"/>
                </a:solidFill>
              </a:rPr>
              <a:t>RESULTS</a:t>
            </a:r>
          </a:p>
        </p:txBody>
      </p:sp>
      <p:sp>
        <p:nvSpPr>
          <p:cNvPr id="3" name="Content Placeholder 2">
            <a:extLst>
              <a:ext uri="{FF2B5EF4-FFF2-40B4-BE49-F238E27FC236}">
                <a16:creationId xmlns:a16="http://schemas.microsoft.com/office/drawing/2014/main" id="{56E31919-DC45-4BF7-84EB-78E01741FB39}"/>
              </a:ext>
            </a:extLst>
          </p:cNvPr>
          <p:cNvSpPr>
            <a:spLocks noGrp="1"/>
          </p:cNvSpPr>
          <p:nvPr>
            <p:ph idx="1"/>
          </p:nvPr>
        </p:nvSpPr>
        <p:spPr>
          <a:xfrm>
            <a:off x="1039941" y="1624492"/>
            <a:ext cx="10058400" cy="759286"/>
          </a:xfrm>
        </p:spPr>
        <p:txBody>
          <a:bodyPr>
            <a:noAutofit/>
          </a:bodyPr>
          <a:lstStyle/>
          <a:p>
            <a:pPr marR="0" lvl="0" algn="just" defTabSz="914400" rtl="0" eaLnBrk="1" fontAlgn="auto" latinLnBrk="0" hangingPunct="1">
              <a:lnSpc>
                <a:spcPct val="150000"/>
              </a:lnSpc>
              <a:spcBef>
                <a:spcPts val="1200"/>
              </a:spcBef>
              <a:spcAft>
                <a:spcPts val="200"/>
              </a:spcAft>
              <a:buClr>
                <a:schemeClr val="tx1"/>
              </a:buClr>
              <a:buSzPct val="100000"/>
              <a:buFont typeface="Wingdings" panose="05000000000000000000" pitchFamily="2" charset="2"/>
              <a:buChar char="v"/>
              <a:tabLst/>
              <a:defRPr/>
            </a:pPr>
            <a:r>
              <a:rPr lang="en-US" sz="2000" dirty="0"/>
              <a:t> Homepage for the used luxury car dealer “INDICARS”.</a:t>
            </a:r>
          </a:p>
        </p:txBody>
      </p:sp>
      <p:pic>
        <p:nvPicPr>
          <p:cNvPr id="6" name="Picture 5">
            <a:extLst>
              <a:ext uri="{FF2B5EF4-FFF2-40B4-BE49-F238E27FC236}">
                <a16:creationId xmlns:a16="http://schemas.microsoft.com/office/drawing/2014/main" id="{F5A886AB-453A-4839-B601-08F8D39D6F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2064" y="2216221"/>
            <a:ext cx="8714154" cy="427538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53967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05D77-236F-43F0-B988-5745850BDD9C}"/>
              </a:ext>
            </a:extLst>
          </p:cNvPr>
          <p:cNvSpPr>
            <a:spLocks noGrp="1"/>
          </p:cNvSpPr>
          <p:nvPr>
            <p:ph type="title"/>
          </p:nvPr>
        </p:nvSpPr>
        <p:spPr/>
        <p:txBody>
          <a:bodyPr/>
          <a:lstStyle/>
          <a:p>
            <a:r>
              <a:rPr lang="en-US" sz="4400" dirty="0">
                <a:solidFill>
                  <a:srgbClr val="FF0000"/>
                </a:solidFill>
              </a:rPr>
              <a:t>RESULTS</a:t>
            </a:r>
            <a:endParaRPr lang="en-US" dirty="0"/>
          </a:p>
        </p:txBody>
      </p:sp>
      <p:sp>
        <p:nvSpPr>
          <p:cNvPr id="3" name="Date Placeholder 2">
            <a:extLst>
              <a:ext uri="{FF2B5EF4-FFF2-40B4-BE49-F238E27FC236}">
                <a16:creationId xmlns:a16="http://schemas.microsoft.com/office/drawing/2014/main" id="{1E676A77-4A74-4061-A42D-152A6B8F50DF}"/>
              </a:ext>
            </a:extLst>
          </p:cNvPr>
          <p:cNvSpPr>
            <a:spLocks noGrp="1"/>
          </p:cNvSpPr>
          <p:nvPr>
            <p:ph type="dt" sz="half" idx="10"/>
          </p:nvPr>
        </p:nvSpPr>
        <p:spPr/>
        <p:txBody>
          <a:bodyPr/>
          <a:lstStyle/>
          <a:p>
            <a:fld id="{1A9C9DA3-207B-4128-A780-0899C9C276AD}" type="datetime3">
              <a:rPr lang="en-US" smtClean="0"/>
              <a:pPr/>
              <a:t>12 April 2022</a:t>
            </a:fld>
            <a:endParaRPr lang="en-US"/>
          </a:p>
        </p:txBody>
      </p:sp>
      <p:sp>
        <p:nvSpPr>
          <p:cNvPr id="4" name="Footer Placeholder 3">
            <a:extLst>
              <a:ext uri="{FF2B5EF4-FFF2-40B4-BE49-F238E27FC236}">
                <a16:creationId xmlns:a16="http://schemas.microsoft.com/office/drawing/2014/main" id="{4CC934B0-E4A6-43E6-AA26-A3936D944466}"/>
              </a:ext>
            </a:extLst>
          </p:cNvPr>
          <p:cNvSpPr>
            <a:spLocks noGrp="1"/>
          </p:cNvSpPr>
          <p:nvPr>
            <p:ph type="ftr" sz="quarter" idx="11"/>
          </p:nvPr>
        </p:nvSpPr>
        <p:spPr/>
        <p:txBody>
          <a:bodyPr/>
          <a:lstStyle/>
          <a:p>
            <a:r>
              <a:rPr lang="en-US"/>
              <a:t>Department of CSE</a:t>
            </a:r>
          </a:p>
        </p:txBody>
      </p:sp>
      <p:sp>
        <p:nvSpPr>
          <p:cNvPr id="5" name="Slide Number Placeholder 4">
            <a:extLst>
              <a:ext uri="{FF2B5EF4-FFF2-40B4-BE49-F238E27FC236}">
                <a16:creationId xmlns:a16="http://schemas.microsoft.com/office/drawing/2014/main" id="{A1D546D4-6C49-44EA-954E-46C3259DA087}"/>
              </a:ext>
            </a:extLst>
          </p:cNvPr>
          <p:cNvSpPr>
            <a:spLocks noGrp="1"/>
          </p:cNvSpPr>
          <p:nvPr>
            <p:ph type="sldNum" sz="quarter" idx="12"/>
          </p:nvPr>
        </p:nvSpPr>
        <p:spPr/>
        <p:txBody>
          <a:bodyPr/>
          <a:lstStyle/>
          <a:p>
            <a:fld id="{7B28076C-CE04-4A00-BFAA-A90EA8355859}" type="slidenum">
              <a:rPr lang="en-US" smtClean="0"/>
              <a:pPr/>
              <a:t>11</a:t>
            </a:fld>
            <a:endParaRPr lang="en-US"/>
          </a:p>
        </p:txBody>
      </p:sp>
      <p:sp>
        <p:nvSpPr>
          <p:cNvPr id="8" name="TextBox 7">
            <a:extLst>
              <a:ext uri="{FF2B5EF4-FFF2-40B4-BE49-F238E27FC236}">
                <a16:creationId xmlns:a16="http://schemas.microsoft.com/office/drawing/2014/main" id="{31CC071C-CAB6-4F8D-978F-5147ACAF0F03}"/>
              </a:ext>
            </a:extLst>
          </p:cNvPr>
          <p:cNvSpPr txBox="1"/>
          <p:nvPr/>
        </p:nvSpPr>
        <p:spPr>
          <a:xfrm>
            <a:off x="851061" y="1503802"/>
            <a:ext cx="10304891" cy="506292"/>
          </a:xfrm>
          <a:prstGeom prst="rect">
            <a:avLst/>
          </a:prstGeom>
          <a:noFill/>
        </p:spPr>
        <p:txBody>
          <a:bodyPr wrap="square" rtlCol="0">
            <a:spAutoFit/>
          </a:bodyPr>
          <a:lstStyle/>
          <a:p>
            <a:pPr marL="342900" marR="0" lvl="0" indent="-342900" algn="just" defTabSz="914400" rtl="0" eaLnBrk="1" fontAlgn="auto" latinLnBrk="0" hangingPunct="1">
              <a:lnSpc>
                <a:spcPct val="150000"/>
              </a:lnSpc>
              <a:spcBef>
                <a:spcPts val="1200"/>
              </a:spcBef>
              <a:spcAft>
                <a:spcPts val="200"/>
              </a:spcAft>
              <a:buClr>
                <a:prstClr val="black"/>
              </a:buClr>
              <a:buSzPct val="100000"/>
              <a:buFont typeface="Wingdings" panose="05000000000000000000" pitchFamily="2" charset="2"/>
              <a:buChar char="v"/>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 Inventory page for the used luxury car dealer “INDICARS”.</a:t>
            </a:r>
          </a:p>
        </p:txBody>
      </p:sp>
      <p:pic>
        <p:nvPicPr>
          <p:cNvPr id="10" name="Picture 9">
            <a:extLst>
              <a:ext uri="{FF2B5EF4-FFF2-40B4-BE49-F238E27FC236}">
                <a16:creationId xmlns:a16="http://schemas.microsoft.com/office/drawing/2014/main" id="{73CD9B3E-A2FF-4077-93C7-57404F5B94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6031" y="2142297"/>
            <a:ext cx="8558254" cy="42140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572917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05D77-236F-43F0-B988-5745850BDD9C}"/>
              </a:ext>
            </a:extLst>
          </p:cNvPr>
          <p:cNvSpPr>
            <a:spLocks noGrp="1"/>
          </p:cNvSpPr>
          <p:nvPr>
            <p:ph type="title"/>
          </p:nvPr>
        </p:nvSpPr>
        <p:spPr/>
        <p:txBody>
          <a:bodyPr/>
          <a:lstStyle/>
          <a:p>
            <a:r>
              <a:rPr lang="en-US" sz="4400" dirty="0">
                <a:solidFill>
                  <a:srgbClr val="FF0000"/>
                </a:solidFill>
              </a:rPr>
              <a:t>RESULTS</a:t>
            </a:r>
            <a:endParaRPr lang="en-US" dirty="0"/>
          </a:p>
        </p:txBody>
      </p:sp>
      <p:sp>
        <p:nvSpPr>
          <p:cNvPr id="3" name="Date Placeholder 2">
            <a:extLst>
              <a:ext uri="{FF2B5EF4-FFF2-40B4-BE49-F238E27FC236}">
                <a16:creationId xmlns:a16="http://schemas.microsoft.com/office/drawing/2014/main" id="{1E676A77-4A74-4061-A42D-152A6B8F50D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A9C9DA3-207B-4128-A780-0899C9C276AD}" type="datetime3">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 April 2022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Footer Placeholder 3">
            <a:extLst>
              <a:ext uri="{FF2B5EF4-FFF2-40B4-BE49-F238E27FC236}">
                <a16:creationId xmlns:a16="http://schemas.microsoft.com/office/drawing/2014/main" id="{4CC934B0-E4A6-43E6-AA26-A3936D94446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tint val="75000"/>
                  </a:prstClr>
                </a:solidFill>
                <a:effectLst/>
                <a:uLnTx/>
                <a:uFillTx/>
                <a:latin typeface="Calibri"/>
                <a:ea typeface="+mn-ea"/>
                <a:cs typeface="+mn-cs"/>
              </a:rPr>
              <a:t>Department of CSE</a:t>
            </a:r>
          </a:p>
        </p:txBody>
      </p:sp>
      <p:sp>
        <p:nvSpPr>
          <p:cNvPr id="5" name="Slide Number Placeholder 4">
            <a:extLst>
              <a:ext uri="{FF2B5EF4-FFF2-40B4-BE49-F238E27FC236}">
                <a16:creationId xmlns:a16="http://schemas.microsoft.com/office/drawing/2014/main" id="{A1D546D4-6C49-44EA-954E-46C3259DA08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B28076C-CE04-4A00-BFAA-A90EA8355859}"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8" name="TextBox 7">
            <a:extLst>
              <a:ext uri="{FF2B5EF4-FFF2-40B4-BE49-F238E27FC236}">
                <a16:creationId xmlns:a16="http://schemas.microsoft.com/office/drawing/2014/main" id="{31CC071C-CAB6-4F8D-978F-5147ACAF0F03}"/>
              </a:ext>
            </a:extLst>
          </p:cNvPr>
          <p:cNvSpPr txBox="1"/>
          <p:nvPr/>
        </p:nvSpPr>
        <p:spPr>
          <a:xfrm>
            <a:off x="851061" y="1503802"/>
            <a:ext cx="10304891" cy="506292"/>
          </a:xfrm>
          <a:prstGeom prst="rect">
            <a:avLst/>
          </a:prstGeom>
          <a:noFill/>
        </p:spPr>
        <p:txBody>
          <a:bodyPr wrap="square" rtlCol="0">
            <a:spAutoFit/>
          </a:bodyPr>
          <a:lstStyle/>
          <a:p>
            <a:pPr marL="342900" marR="0" lvl="0" indent="-342900" algn="just" defTabSz="914400" rtl="0" eaLnBrk="1" fontAlgn="auto" latinLnBrk="0" hangingPunct="1">
              <a:lnSpc>
                <a:spcPct val="150000"/>
              </a:lnSpc>
              <a:spcBef>
                <a:spcPts val="1200"/>
              </a:spcBef>
              <a:spcAft>
                <a:spcPts val="200"/>
              </a:spcAft>
              <a:buClr>
                <a:prstClr val="black"/>
              </a:buClr>
              <a:buSzPct val="100000"/>
              <a:buFont typeface="Wingdings" panose="05000000000000000000" pitchFamily="2" charset="2"/>
              <a:buChar char="v"/>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 About us page for the used luxury car dealer “INDICARS”.</a:t>
            </a:r>
          </a:p>
        </p:txBody>
      </p:sp>
      <p:pic>
        <p:nvPicPr>
          <p:cNvPr id="11" name="Picture 10">
            <a:extLst>
              <a:ext uri="{FF2B5EF4-FFF2-40B4-BE49-F238E27FC236}">
                <a16:creationId xmlns:a16="http://schemas.microsoft.com/office/drawing/2014/main" id="{6E253F03-A238-4619-8C19-218B005CCDF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73899" y="2238875"/>
            <a:ext cx="7859214" cy="3888695"/>
          </a:xfrm>
          <a:prstGeom prst="rect">
            <a:avLst/>
          </a:prstGeom>
        </p:spPr>
      </p:pic>
    </p:spTree>
    <p:extLst>
      <p:ext uri="{BB962C8B-B14F-4D97-AF65-F5344CB8AC3E}">
        <p14:creationId xmlns:p14="http://schemas.microsoft.com/office/powerpoint/2010/main" val="12010373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1207E-E731-4FDE-9F96-5719809D3DF3}"/>
              </a:ext>
            </a:extLst>
          </p:cNvPr>
          <p:cNvSpPr>
            <a:spLocks noGrp="1"/>
          </p:cNvSpPr>
          <p:nvPr>
            <p:ph type="title"/>
          </p:nvPr>
        </p:nvSpPr>
        <p:spPr/>
        <p:txBody>
          <a:bodyPr/>
          <a:lstStyle/>
          <a:p>
            <a:r>
              <a:rPr lang="en-US" dirty="0">
                <a:solidFill>
                  <a:srgbClr val="FF0000"/>
                </a:solidFill>
              </a:rPr>
              <a:t>RESULTS</a:t>
            </a:r>
          </a:p>
        </p:txBody>
      </p:sp>
      <p:sp>
        <p:nvSpPr>
          <p:cNvPr id="3" name="Date Placeholder 2">
            <a:extLst>
              <a:ext uri="{FF2B5EF4-FFF2-40B4-BE49-F238E27FC236}">
                <a16:creationId xmlns:a16="http://schemas.microsoft.com/office/drawing/2014/main" id="{8101BD6F-43C1-4B14-920F-2E17F02AC1ED}"/>
              </a:ext>
            </a:extLst>
          </p:cNvPr>
          <p:cNvSpPr>
            <a:spLocks noGrp="1"/>
          </p:cNvSpPr>
          <p:nvPr>
            <p:ph type="dt" sz="half" idx="10"/>
          </p:nvPr>
        </p:nvSpPr>
        <p:spPr/>
        <p:txBody>
          <a:bodyPr/>
          <a:lstStyle/>
          <a:p>
            <a:fld id="{1A9C9DA3-207B-4128-A780-0899C9C276AD}" type="datetime3">
              <a:rPr lang="en-US" smtClean="0"/>
              <a:pPr/>
              <a:t>13 April 2022</a:t>
            </a:fld>
            <a:endParaRPr lang="en-US"/>
          </a:p>
        </p:txBody>
      </p:sp>
      <p:sp>
        <p:nvSpPr>
          <p:cNvPr id="4" name="Footer Placeholder 3">
            <a:extLst>
              <a:ext uri="{FF2B5EF4-FFF2-40B4-BE49-F238E27FC236}">
                <a16:creationId xmlns:a16="http://schemas.microsoft.com/office/drawing/2014/main" id="{A5F9D33F-3736-4CD3-868C-073C830F3ADA}"/>
              </a:ext>
            </a:extLst>
          </p:cNvPr>
          <p:cNvSpPr>
            <a:spLocks noGrp="1"/>
          </p:cNvSpPr>
          <p:nvPr>
            <p:ph type="ftr" sz="quarter" idx="11"/>
          </p:nvPr>
        </p:nvSpPr>
        <p:spPr/>
        <p:txBody>
          <a:bodyPr/>
          <a:lstStyle/>
          <a:p>
            <a:r>
              <a:rPr lang="en-US"/>
              <a:t>Department of CSE</a:t>
            </a:r>
          </a:p>
        </p:txBody>
      </p:sp>
      <p:sp>
        <p:nvSpPr>
          <p:cNvPr id="5" name="Slide Number Placeholder 4">
            <a:extLst>
              <a:ext uri="{FF2B5EF4-FFF2-40B4-BE49-F238E27FC236}">
                <a16:creationId xmlns:a16="http://schemas.microsoft.com/office/drawing/2014/main" id="{12693ED1-243B-49EA-9A8A-A8671A0F36F4}"/>
              </a:ext>
            </a:extLst>
          </p:cNvPr>
          <p:cNvSpPr>
            <a:spLocks noGrp="1"/>
          </p:cNvSpPr>
          <p:nvPr>
            <p:ph type="sldNum" sz="quarter" idx="12"/>
          </p:nvPr>
        </p:nvSpPr>
        <p:spPr/>
        <p:txBody>
          <a:bodyPr/>
          <a:lstStyle/>
          <a:p>
            <a:fld id="{7B28076C-CE04-4A00-BFAA-A90EA8355859}" type="slidenum">
              <a:rPr lang="en-US" smtClean="0"/>
              <a:pPr/>
              <a:t>13</a:t>
            </a:fld>
            <a:endParaRPr lang="en-US"/>
          </a:p>
        </p:txBody>
      </p:sp>
      <p:pic>
        <p:nvPicPr>
          <p:cNvPr id="7" name="Picture 6">
            <a:extLst>
              <a:ext uri="{FF2B5EF4-FFF2-40B4-BE49-F238E27FC236}">
                <a16:creationId xmlns:a16="http://schemas.microsoft.com/office/drawing/2014/main" id="{087B2884-88C7-4A31-B5DD-9C954FACFFB2}"/>
              </a:ext>
            </a:extLst>
          </p:cNvPr>
          <p:cNvPicPr>
            <a:picLocks noChangeAspect="1"/>
          </p:cNvPicPr>
          <p:nvPr/>
        </p:nvPicPr>
        <p:blipFill>
          <a:blip r:embed="rId2"/>
          <a:stretch>
            <a:fillRect/>
          </a:stretch>
        </p:blipFill>
        <p:spPr>
          <a:xfrm>
            <a:off x="2461655" y="2615444"/>
            <a:ext cx="7268690" cy="3615707"/>
          </a:xfrm>
          <a:prstGeom prst="rect">
            <a:avLst/>
          </a:prstGeom>
        </p:spPr>
      </p:pic>
    </p:spTree>
    <p:extLst>
      <p:ext uri="{BB962C8B-B14F-4D97-AF65-F5344CB8AC3E}">
        <p14:creationId xmlns:p14="http://schemas.microsoft.com/office/powerpoint/2010/main" val="3687018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0ACFB-DF3E-44E3-8DA1-967E3C7A8E0F}"/>
              </a:ext>
            </a:extLst>
          </p:cNvPr>
          <p:cNvSpPr>
            <a:spLocks noGrp="1"/>
          </p:cNvSpPr>
          <p:nvPr>
            <p:ph type="title"/>
          </p:nvPr>
        </p:nvSpPr>
        <p:spPr/>
        <p:txBody>
          <a:bodyPr>
            <a:normAutofit/>
          </a:bodyPr>
          <a:lstStyle/>
          <a:p>
            <a:r>
              <a:rPr lang="en-US" sz="3600" dirty="0">
                <a:solidFill>
                  <a:srgbClr val="FF0000"/>
                </a:solidFill>
              </a:rPr>
              <a:t>RESULTS</a:t>
            </a:r>
          </a:p>
        </p:txBody>
      </p:sp>
      <p:sp>
        <p:nvSpPr>
          <p:cNvPr id="3" name="Content Placeholder 2">
            <a:extLst>
              <a:ext uri="{FF2B5EF4-FFF2-40B4-BE49-F238E27FC236}">
                <a16:creationId xmlns:a16="http://schemas.microsoft.com/office/drawing/2014/main" id="{6ED8FB32-230B-47E3-AD34-52BA59E9A712}"/>
              </a:ext>
            </a:extLst>
          </p:cNvPr>
          <p:cNvSpPr>
            <a:spLocks noGrp="1"/>
          </p:cNvSpPr>
          <p:nvPr>
            <p:ph idx="1"/>
          </p:nvPr>
        </p:nvSpPr>
        <p:spPr>
          <a:xfrm>
            <a:off x="609600" y="1506457"/>
            <a:ext cx="10972800" cy="4525963"/>
          </a:xfrm>
        </p:spPr>
        <p:txBody>
          <a:bodyPr>
            <a:normAutofit/>
          </a:bodyPr>
          <a:lstStyle/>
          <a:p>
            <a:pPr algn="just">
              <a:lnSpc>
                <a:spcPct val="150000"/>
              </a:lnSpc>
              <a:buFont typeface="Wingdings" panose="05000000000000000000" pitchFamily="2" charset="2"/>
              <a:buChar char="v"/>
            </a:pPr>
            <a:r>
              <a:rPr lang="en-US" sz="1800" b="0" i="0" u="none" strike="noStrike" dirty="0">
                <a:solidFill>
                  <a:srgbClr val="000000"/>
                </a:solidFill>
                <a:effectLst/>
                <a:latin typeface="Arial" panose="020B0604020202020204" pitchFamily="34" charset="0"/>
              </a:rPr>
              <a:t>The virtual used luxury car dealership was successfully developed using HTML5, CSS3 and java script technology. </a:t>
            </a:r>
          </a:p>
          <a:p>
            <a:pPr algn="just">
              <a:lnSpc>
                <a:spcPct val="150000"/>
              </a:lnSpc>
              <a:buFont typeface="Wingdings" panose="05000000000000000000" pitchFamily="2" charset="2"/>
              <a:buChar char="v"/>
            </a:pPr>
            <a:r>
              <a:rPr lang="en-US" sz="1800" b="0" i="0" u="none" strike="noStrike" dirty="0">
                <a:solidFill>
                  <a:srgbClr val="000000"/>
                </a:solidFill>
                <a:effectLst/>
                <a:latin typeface="Arial" panose="020B0604020202020204" pitchFamily="34" charset="0"/>
              </a:rPr>
              <a:t>Any consumer/customer can browse vehicles, get </a:t>
            </a:r>
            <a:r>
              <a:rPr lang="en-US" sz="1800" dirty="0">
                <a:solidFill>
                  <a:srgbClr val="000000"/>
                </a:solidFill>
                <a:latin typeface="Arial" panose="020B0604020202020204" pitchFamily="34" charset="0"/>
              </a:rPr>
              <a:t>some insights about the dealer that is “About us” and “FAQ”. </a:t>
            </a:r>
          </a:p>
          <a:p>
            <a:pPr algn="just">
              <a:lnSpc>
                <a:spcPct val="150000"/>
              </a:lnSpc>
              <a:buFont typeface="Wingdings" panose="05000000000000000000" pitchFamily="2" charset="2"/>
              <a:buChar char="v"/>
            </a:pPr>
            <a:r>
              <a:rPr lang="en-US" sz="1800" dirty="0">
                <a:solidFill>
                  <a:srgbClr val="000000"/>
                </a:solidFill>
                <a:latin typeface="Arial" panose="020B0604020202020204" pitchFamily="34" charset="0"/>
              </a:rPr>
              <a:t>Each and every vehicle listed on the site includes detailed information such as year, make &amp; model, kms driven, no of owners, etc.</a:t>
            </a:r>
            <a:endParaRPr lang="en-US" sz="2000" dirty="0"/>
          </a:p>
          <a:p>
            <a:pPr algn="just">
              <a:lnSpc>
                <a:spcPct val="150000"/>
              </a:lnSpc>
              <a:buFont typeface="Wingdings" panose="05000000000000000000" pitchFamily="2" charset="2"/>
              <a:buChar char="v"/>
            </a:pPr>
            <a:r>
              <a:rPr lang="en-US" sz="2000" dirty="0"/>
              <a:t> This project has successfully used Microsoft Visual Studio, and Google chrome as the project environment. </a:t>
            </a:r>
          </a:p>
          <a:p>
            <a:pPr algn="just">
              <a:lnSpc>
                <a:spcPct val="150000"/>
              </a:lnSpc>
              <a:buFont typeface="Wingdings" panose="05000000000000000000" pitchFamily="2" charset="2"/>
              <a:buChar char="v"/>
            </a:pPr>
            <a:r>
              <a:rPr lang="en-US" sz="1800" dirty="0">
                <a:effectLst/>
                <a:latin typeface="Arial" panose="020B0604020202020204" pitchFamily="34" charset="0"/>
                <a:ea typeface="Calibri" panose="020F0502020204030204" pitchFamily="34" charset="0"/>
                <a:cs typeface="Times New Roman" panose="02020603050405020304" pitchFamily="18" charset="0"/>
              </a:rPr>
              <a:t>The intension of this project is to reduce marketing strain of a luxury dealership to a large extent.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buFont typeface="Wingdings" panose="05000000000000000000" pitchFamily="2" charset="2"/>
              <a:buChar char="v"/>
            </a:pPr>
            <a:endParaRPr lang="en-US" sz="2000" dirty="0"/>
          </a:p>
          <a:p>
            <a:pPr algn="just">
              <a:lnSpc>
                <a:spcPct val="150000"/>
              </a:lnSpc>
            </a:pPr>
            <a:endParaRPr lang="en-US" sz="2000" dirty="0"/>
          </a:p>
        </p:txBody>
      </p:sp>
    </p:spTree>
    <p:extLst>
      <p:ext uri="{BB962C8B-B14F-4D97-AF65-F5344CB8AC3E}">
        <p14:creationId xmlns:p14="http://schemas.microsoft.com/office/powerpoint/2010/main" val="6496060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CCD0C-C753-45EB-BAE4-5381E2B31745}"/>
              </a:ext>
            </a:extLst>
          </p:cNvPr>
          <p:cNvSpPr>
            <a:spLocks noGrp="1"/>
          </p:cNvSpPr>
          <p:nvPr>
            <p:ph type="title"/>
          </p:nvPr>
        </p:nvSpPr>
        <p:spPr/>
        <p:txBody>
          <a:bodyPr>
            <a:normAutofit/>
          </a:bodyPr>
          <a:lstStyle/>
          <a:p>
            <a:r>
              <a:rPr lang="en-US" sz="3600" dirty="0">
                <a:solidFill>
                  <a:srgbClr val="FF0000"/>
                </a:solidFill>
              </a:rPr>
              <a:t>DISCUSSIONS</a:t>
            </a:r>
          </a:p>
        </p:txBody>
      </p:sp>
      <p:sp>
        <p:nvSpPr>
          <p:cNvPr id="3" name="Content Placeholder 2">
            <a:extLst>
              <a:ext uri="{FF2B5EF4-FFF2-40B4-BE49-F238E27FC236}">
                <a16:creationId xmlns:a16="http://schemas.microsoft.com/office/drawing/2014/main" id="{D4312067-8615-4D3E-B1F8-89FF5ABE4C35}"/>
              </a:ext>
            </a:extLst>
          </p:cNvPr>
          <p:cNvSpPr>
            <a:spLocks noGrp="1"/>
          </p:cNvSpPr>
          <p:nvPr>
            <p:ph idx="1"/>
          </p:nvPr>
        </p:nvSpPr>
        <p:spPr>
          <a:xfrm>
            <a:off x="609600" y="800100"/>
            <a:ext cx="10972800" cy="4525963"/>
          </a:xfrm>
        </p:spPr>
        <p:txBody>
          <a:bodyPr>
            <a:normAutofit/>
          </a:bodyPr>
          <a:lstStyle/>
          <a:p>
            <a:pPr marL="0" indent="0" algn="just">
              <a:lnSpc>
                <a:spcPct val="150000"/>
              </a:lnSpc>
              <a:buNone/>
            </a:pPr>
            <a:endParaRPr lang="en-US" sz="2000" dirty="0"/>
          </a:p>
          <a:p>
            <a:pPr algn="just">
              <a:lnSpc>
                <a:spcPct val="150000"/>
              </a:lnSpc>
              <a:buFont typeface="Wingdings" panose="05000000000000000000" pitchFamily="2" charset="2"/>
              <a:buChar char="v"/>
            </a:pPr>
            <a:r>
              <a:rPr lang="en-US" sz="2000" dirty="0"/>
              <a:t> Simple Layout</a:t>
            </a:r>
          </a:p>
          <a:p>
            <a:pPr algn="just">
              <a:lnSpc>
                <a:spcPct val="150000"/>
              </a:lnSpc>
              <a:buFont typeface="Wingdings" panose="05000000000000000000" pitchFamily="2" charset="2"/>
              <a:buChar char="v"/>
            </a:pPr>
            <a:r>
              <a:rPr lang="en-US" sz="2000" dirty="0"/>
              <a:t> User friendly programming language </a:t>
            </a:r>
          </a:p>
          <a:p>
            <a:pPr algn="just">
              <a:lnSpc>
                <a:spcPct val="150000"/>
              </a:lnSpc>
              <a:buFont typeface="Wingdings" panose="05000000000000000000" pitchFamily="2" charset="2"/>
              <a:buChar char="v"/>
            </a:pPr>
            <a:r>
              <a:rPr lang="en-US" sz="2000" dirty="0"/>
              <a:t> Seamless interface</a:t>
            </a:r>
          </a:p>
          <a:p>
            <a:pPr algn="just">
              <a:lnSpc>
                <a:spcPct val="150000"/>
              </a:lnSpc>
              <a:buFont typeface="Wingdings" panose="05000000000000000000" pitchFamily="2" charset="2"/>
              <a:buChar char="v"/>
            </a:pPr>
            <a:r>
              <a:rPr lang="en-US" sz="2000" dirty="0"/>
              <a:t> Provides a glimpse into the vast applications possible when it comes to HTML, CSS, and JavaScript . This project is just the tip of the iceberg. </a:t>
            </a:r>
          </a:p>
          <a:p>
            <a:pPr marL="0" indent="0" algn="just">
              <a:lnSpc>
                <a:spcPct val="150000"/>
              </a:lnSpc>
              <a:buNone/>
            </a:pPr>
            <a:endParaRPr lang="en-US" sz="2000" dirty="0"/>
          </a:p>
        </p:txBody>
      </p:sp>
    </p:spTree>
    <p:extLst>
      <p:ext uri="{BB962C8B-B14F-4D97-AF65-F5344CB8AC3E}">
        <p14:creationId xmlns:p14="http://schemas.microsoft.com/office/powerpoint/2010/main" val="14039552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44295-0EC4-4EA5-9566-1F44F0D04165}"/>
              </a:ext>
            </a:extLst>
          </p:cNvPr>
          <p:cNvSpPr>
            <a:spLocks noGrp="1"/>
          </p:cNvSpPr>
          <p:nvPr>
            <p:ph type="title"/>
          </p:nvPr>
        </p:nvSpPr>
        <p:spPr/>
        <p:txBody>
          <a:bodyPr>
            <a:normAutofit/>
          </a:bodyPr>
          <a:lstStyle/>
          <a:p>
            <a:r>
              <a:rPr lang="en-US" sz="3600" dirty="0">
                <a:solidFill>
                  <a:srgbClr val="FF0000"/>
                </a:solidFill>
              </a:rPr>
              <a:t>CONCLUSIONS &amp; FUTURE FURTHER APPLICATIONS</a:t>
            </a:r>
          </a:p>
        </p:txBody>
      </p:sp>
      <p:sp>
        <p:nvSpPr>
          <p:cNvPr id="3" name="Content Placeholder 2">
            <a:extLst>
              <a:ext uri="{FF2B5EF4-FFF2-40B4-BE49-F238E27FC236}">
                <a16:creationId xmlns:a16="http://schemas.microsoft.com/office/drawing/2014/main" id="{47EF7627-3AEC-45E4-A4D3-6B8CDF8532AD}"/>
              </a:ext>
            </a:extLst>
          </p:cNvPr>
          <p:cNvSpPr>
            <a:spLocks noGrp="1"/>
          </p:cNvSpPr>
          <p:nvPr>
            <p:ph idx="1"/>
          </p:nvPr>
        </p:nvSpPr>
        <p:spPr>
          <a:xfrm>
            <a:off x="609600" y="1481198"/>
            <a:ext cx="10761787" cy="4525963"/>
          </a:xfrm>
        </p:spPr>
        <p:txBody>
          <a:bodyPr>
            <a:normAutofit lnSpcReduction="10000"/>
          </a:bodyPr>
          <a:lstStyle/>
          <a:p>
            <a:pPr algn="just">
              <a:lnSpc>
                <a:spcPct val="150000"/>
              </a:lnSpc>
              <a:buFont typeface="Wingdings" panose="05000000000000000000" pitchFamily="2" charset="2"/>
              <a:buChar char="v"/>
            </a:pPr>
            <a:r>
              <a:rPr lang="en-US" sz="2000" dirty="0"/>
              <a:t> In the process of research, I came to know about the various html techniques and it’s different uses in helping to create a website. </a:t>
            </a:r>
          </a:p>
          <a:p>
            <a:pPr algn="just">
              <a:lnSpc>
                <a:spcPct val="150000"/>
              </a:lnSpc>
              <a:buFont typeface="Wingdings" panose="05000000000000000000" pitchFamily="2" charset="2"/>
              <a:buChar char="v"/>
            </a:pPr>
            <a:r>
              <a:rPr lang="en-US" sz="2000" dirty="0"/>
              <a:t> CSS and webpage design integration .</a:t>
            </a:r>
          </a:p>
          <a:p>
            <a:pPr algn="just">
              <a:lnSpc>
                <a:spcPct val="150000"/>
              </a:lnSpc>
              <a:buFont typeface="Wingdings" panose="05000000000000000000" pitchFamily="2" charset="2"/>
              <a:buChar char="v"/>
            </a:pPr>
            <a:r>
              <a:rPr lang="en-US" sz="2000" dirty="0"/>
              <a:t>How information presented can alter/enhance/decrease the customer experience.</a:t>
            </a:r>
          </a:p>
          <a:p>
            <a:pPr algn="just">
              <a:lnSpc>
                <a:spcPct val="150000"/>
              </a:lnSpc>
              <a:buFont typeface="Wingdings" panose="05000000000000000000" pitchFamily="2" charset="2"/>
              <a:buChar char="v"/>
            </a:pPr>
            <a:r>
              <a:rPr lang="en-US" sz="1800" b="0" i="0" u="none" strike="noStrike" dirty="0">
                <a:solidFill>
                  <a:srgbClr val="000000"/>
                </a:solidFill>
                <a:effectLst/>
                <a:latin typeface="Arial" panose="020B0604020202020204" pitchFamily="34" charset="0"/>
              </a:rPr>
              <a:t>The designed application will have an admin view and the public or guest view.</a:t>
            </a:r>
          </a:p>
          <a:p>
            <a:pPr algn="just">
              <a:lnSpc>
                <a:spcPct val="150000"/>
              </a:lnSpc>
              <a:buFont typeface="Wingdings" panose="05000000000000000000" pitchFamily="2" charset="2"/>
              <a:buChar char="v"/>
            </a:pPr>
            <a:r>
              <a:rPr lang="en-US" sz="1800" b="0" i="0" u="none" strike="noStrike" dirty="0">
                <a:solidFill>
                  <a:srgbClr val="000000"/>
                </a:solidFill>
                <a:effectLst/>
                <a:latin typeface="Arial" panose="020B0604020202020204" pitchFamily="34" charset="0"/>
              </a:rPr>
              <a:t> The admin view is meant for the administrator to update the vehicle records, change prices, remove/ add vehicles and also manage the customer base.</a:t>
            </a:r>
          </a:p>
          <a:p>
            <a:pPr algn="just">
              <a:lnSpc>
                <a:spcPct val="150000"/>
              </a:lnSpc>
              <a:buFont typeface="Wingdings" panose="05000000000000000000" pitchFamily="2" charset="2"/>
              <a:buChar char="v"/>
            </a:pPr>
            <a:r>
              <a:rPr lang="en-US" sz="1800" b="0" i="0" u="none" strike="noStrike" dirty="0">
                <a:solidFill>
                  <a:srgbClr val="000000"/>
                </a:solidFill>
                <a:effectLst/>
                <a:latin typeface="Arial" panose="020B0604020202020204" pitchFamily="34" charset="0"/>
              </a:rPr>
              <a:t> The customer view will be available only to the customers, they will be able to handle the information updated by the admin such as their make, model, and booking. Also, the customer will be able to pre-book vehicles by paying the fee issued by the dealer.</a:t>
            </a:r>
            <a:endParaRPr lang="en-US" sz="2000" dirty="0"/>
          </a:p>
        </p:txBody>
      </p:sp>
    </p:spTree>
    <p:extLst>
      <p:ext uri="{BB962C8B-B14F-4D97-AF65-F5344CB8AC3E}">
        <p14:creationId xmlns:p14="http://schemas.microsoft.com/office/powerpoint/2010/main" val="33414550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E0B48-978A-4132-BA46-9EAF6A9858B2}"/>
              </a:ext>
            </a:extLst>
          </p:cNvPr>
          <p:cNvSpPr>
            <a:spLocks noGrp="1"/>
          </p:cNvSpPr>
          <p:nvPr>
            <p:ph type="title"/>
          </p:nvPr>
        </p:nvSpPr>
        <p:spPr/>
        <p:txBody>
          <a:bodyPr>
            <a:normAutofit/>
          </a:bodyPr>
          <a:lstStyle/>
          <a:p>
            <a:r>
              <a:rPr lang="en-US" sz="3600" dirty="0">
                <a:solidFill>
                  <a:srgbClr val="FF0000"/>
                </a:solidFill>
              </a:rPr>
              <a:t>REFERENCES</a:t>
            </a:r>
          </a:p>
        </p:txBody>
      </p:sp>
      <p:sp>
        <p:nvSpPr>
          <p:cNvPr id="3" name="Content Placeholder 2">
            <a:extLst>
              <a:ext uri="{FF2B5EF4-FFF2-40B4-BE49-F238E27FC236}">
                <a16:creationId xmlns:a16="http://schemas.microsoft.com/office/drawing/2014/main" id="{66F3E752-3E38-4154-8EFA-2EB839F614A5}"/>
              </a:ext>
            </a:extLst>
          </p:cNvPr>
          <p:cNvSpPr>
            <a:spLocks noGrp="1"/>
          </p:cNvSpPr>
          <p:nvPr>
            <p:ph idx="1"/>
          </p:nvPr>
        </p:nvSpPr>
        <p:spPr>
          <a:xfrm>
            <a:off x="609600" y="1807030"/>
            <a:ext cx="10972800" cy="4525963"/>
          </a:xfrm>
        </p:spPr>
        <p:txBody>
          <a:bodyPr>
            <a:normAutofit/>
          </a:bodyPr>
          <a:lstStyle/>
          <a:p>
            <a:pPr marL="514350" indent="-514350" algn="just">
              <a:lnSpc>
                <a:spcPct val="150000"/>
              </a:lnSpc>
              <a:buClr>
                <a:schemeClr val="tx1"/>
              </a:buClr>
              <a:buFont typeface="+mj-lt"/>
              <a:buAutoNum type="arabicPeriod"/>
            </a:pPr>
            <a:r>
              <a:rPr lang="en-US" sz="2000" dirty="0">
                <a:solidFill>
                  <a:schemeClr val="tx2">
                    <a:lumMod val="60000"/>
                    <a:lumOff val="40000"/>
                  </a:schemeClr>
                </a:solidFill>
              </a:rPr>
              <a:t> </a:t>
            </a:r>
            <a:r>
              <a:rPr lang="en-US" sz="2000" dirty="0">
                <a:solidFill>
                  <a:schemeClr val="tx2">
                    <a:lumMod val="60000"/>
                    <a:lumOff val="40000"/>
                  </a:schemeClr>
                </a:solidFill>
                <a:hlinkClick r:id="rId2">
                  <a:extLst>
                    <a:ext uri="{A12FA001-AC4F-418D-AE19-62706E023703}">
                      <ahyp:hlinkClr xmlns:ahyp="http://schemas.microsoft.com/office/drawing/2018/hyperlinkcolor" val="tx"/>
                    </a:ext>
                  </a:extLst>
                </a:hlinkClick>
              </a:rPr>
              <a:t>https://www.youtube.com/watch?v=tuURYMcX8S8</a:t>
            </a:r>
            <a:endParaRPr lang="en-US" sz="2000" dirty="0">
              <a:solidFill>
                <a:schemeClr val="tx2">
                  <a:lumMod val="60000"/>
                  <a:lumOff val="40000"/>
                </a:schemeClr>
              </a:solidFill>
            </a:endParaRPr>
          </a:p>
          <a:p>
            <a:pPr marL="514350" indent="-514350" algn="just">
              <a:lnSpc>
                <a:spcPct val="150000"/>
              </a:lnSpc>
              <a:buClr>
                <a:schemeClr val="tx1"/>
              </a:buClr>
              <a:buFont typeface="+mj-lt"/>
              <a:buAutoNum type="arabicPeriod"/>
            </a:pPr>
            <a:r>
              <a:rPr lang="en-US" sz="2000" dirty="0">
                <a:solidFill>
                  <a:schemeClr val="tx2">
                    <a:lumMod val="60000"/>
                    <a:lumOff val="40000"/>
                  </a:schemeClr>
                </a:solidFill>
              </a:rPr>
              <a:t>https://www.youtube.com/watch?v=ZFQkb26UD1Y</a:t>
            </a:r>
          </a:p>
          <a:p>
            <a:pPr marL="514350" indent="-514350" algn="just">
              <a:lnSpc>
                <a:spcPct val="150000"/>
              </a:lnSpc>
              <a:buClr>
                <a:schemeClr val="tx1"/>
              </a:buClr>
              <a:buFont typeface="+mj-lt"/>
              <a:buAutoNum type="arabicPeriod"/>
            </a:pPr>
            <a:r>
              <a:rPr lang="en-US" sz="2000" dirty="0">
                <a:solidFill>
                  <a:schemeClr val="tx2">
                    <a:lumMod val="60000"/>
                    <a:lumOff val="40000"/>
                  </a:schemeClr>
                </a:solidFill>
              </a:rPr>
              <a:t> </a:t>
            </a:r>
            <a:r>
              <a:rPr lang="en-US" sz="2000" b="0" i="0" u="none" strike="noStrike" dirty="0">
                <a:solidFill>
                  <a:schemeClr val="tx2">
                    <a:lumMod val="60000"/>
                    <a:lumOff val="40000"/>
                  </a:schemeClr>
                </a:solidFill>
                <a:effectLst/>
                <a:latin typeface="Inter"/>
                <a:hlinkClick r:id="rId3">
                  <a:extLst>
                    <a:ext uri="{A12FA001-AC4F-418D-AE19-62706E023703}">
                      <ahyp:hlinkClr xmlns:ahyp="http://schemas.microsoft.com/office/drawing/2018/hyperlinkcolor" val="tx"/>
                    </a:ext>
                  </a:extLst>
                </a:hlinkClick>
              </a:rPr>
              <a:t>www.OLX.com</a:t>
            </a:r>
            <a:r>
              <a:rPr lang="en-US" sz="2000" b="0" i="0" u="none" strike="noStrike" dirty="0">
                <a:solidFill>
                  <a:schemeClr val="tx2">
                    <a:lumMod val="60000"/>
                    <a:lumOff val="40000"/>
                  </a:schemeClr>
                </a:solidFill>
                <a:effectLst/>
                <a:latin typeface="Inter"/>
              </a:rPr>
              <a:t> </a:t>
            </a:r>
            <a:endParaRPr lang="en-US" sz="2000" dirty="0">
              <a:solidFill>
                <a:schemeClr val="tx2">
                  <a:lumMod val="60000"/>
                  <a:lumOff val="40000"/>
                </a:schemeClr>
              </a:solidFill>
              <a:latin typeface="Inter"/>
            </a:endParaRPr>
          </a:p>
          <a:p>
            <a:pPr marL="514350" indent="-514350" algn="just">
              <a:lnSpc>
                <a:spcPct val="150000"/>
              </a:lnSpc>
              <a:buClr>
                <a:schemeClr val="tx1"/>
              </a:buClr>
              <a:buFont typeface="+mj-lt"/>
              <a:buAutoNum type="arabicPeriod"/>
            </a:pPr>
            <a:r>
              <a:rPr lang="en-US" sz="2000" b="0" i="0" u="none" strike="noStrike" dirty="0">
                <a:solidFill>
                  <a:schemeClr val="tx2">
                    <a:lumMod val="60000"/>
                    <a:lumOff val="40000"/>
                  </a:schemeClr>
                </a:solidFill>
                <a:effectLst/>
                <a:latin typeface="Inter"/>
              </a:rPr>
              <a:t> </a:t>
            </a:r>
            <a:r>
              <a:rPr lang="en-US" sz="2000" dirty="0">
                <a:solidFill>
                  <a:schemeClr val="tx2">
                    <a:lumMod val="60000"/>
                    <a:lumOff val="40000"/>
                  </a:schemeClr>
                </a:solidFill>
                <a:latin typeface="Inter"/>
              </a:rPr>
              <a:t>www.tutorialspoint.com</a:t>
            </a:r>
            <a:endParaRPr lang="en-US" sz="2000" b="0" i="0" u="none" strike="noStrike" dirty="0">
              <a:solidFill>
                <a:schemeClr val="tx2">
                  <a:lumMod val="60000"/>
                  <a:lumOff val="40000"/>
                </a:schemeClr>
              </a:solidFill>
              <a:effectLst/>
              <a:latin typeface="Inter"/>
            </a:endParaRPr>
          </a:p>
          <a:p>
            <a:pPr marL="514350" indent="-514350" algn="just">
              <a:lnSpc>
                <a:spcPct val="150000"/>
              </a:lnSpc>
              <a:buClr>
                <a:schemeClr val="tx1"/>
              </a:buClr>
              <a:buFont typeface="+mj-lt"/>
              <a:buAutoNum type="arabicPeriod"/>
            </a:pPr>
            <a:r>
              <a:rPr lang="en-US" sz="2000" b="0" i="0" u="none" strike="noStrike" dirty="0">
                <a:solidFill>
                  <a:schemeClr val="tx2">
                    <a:lumMod val="60000"/>
                    <a:lumOff val="40000"/>
                  </a:schemeClr>
                </a:solidFill>
                <a:effectLst/>
                <a:latin typeface="Inter"/>
                <a:hlinkClick r:id="rId4">
                  <a:extLst>
                    <a:ext uri="{A12FA001-AC4F-418D-AE19-62706E023703}">
                      <ahyp:hlinkClr xmlns:ahyp="http://schemas.microsoft.com/office/drawing/2018/hyperlinkcolor" val="tx"/>
                    </a:ext>
                  </a:extLst>
                </a:hlinkClick>
              </a:rPr>
              <a:t>https://www.w3schools.com/howto/howto_css_image_overlay.asp</a:t>
            </a:r>
            <a:endParaRPr lang="en-US" sz="2000" b="0" i="0" u="none" strike="noStrike" dirty="0">
              <a:solidFill>
                <a:schemeClr val="tx2">
                  <a:lumMod val="60000"/>
                  <a:lumOff val="40000"/>
                </a:schemeClr>
              </a:solidFill>
              <a:effectLst/>
              <a:latin typeface="Inter"/>
            </a:endParaRPr>
          </a:p>
          <a:p>
            <a:pPr marL="514350" indent="-514350" algn="just">
              <a:lnSpc>
                <a:spcPct val="150000"/>
              </a:lnSpc>
              <a:buClr>
                <a:schemeClr val="tx1"/>
              </a:buClr>
              <a:buFont typeface="+mj-lt"/>
              <a:buAutoNum type="arabicPeriod"/>
            </a:pPr>
            <a:r>
              <a:rPr lang="en-US" sz="2000" b="0" i="0" u="none" strike="noStrike" dirty="0">
                <a:solidFill>
                  <a:schemeClr val="tx2">
                    <a:lumMod val="60000"/>
                    <a:lumOff val="40000"/>
                  </a:schemeClr>
                </a:solidFill>
                <a:effectLst/>
                <a:latin typeface="Inter"/>
              </a:rPr>
              <a:t>https://www.geeksforgeeks.org/</a:t>
            </a:r>
          </a:p>
          <a:p>
            <a:pPr marL="514350" indent="-514350" algn="just">
              <a:lnSpc>
                <a:spcPct val="150000"/>
              </a:lnSpc>
              <a:buClr>
                <a:schemeClr val="tx1"/>
              </a:buClr>
              <a:buFont typeface="+mj-lt"/>
              <a:buAutoNum type="arabicPeriod"/>
            </a:pPr>
            <a:endParaRPr lang="en-US" sz="2000" b="0" i="0" u="none" strike="noStrike" dirty="0">
              <a:solidFill>
                <a:srgbClr val="20BEFF"/>
              </a:solidFill>
              <a:effectLst/>
              <a:latin typeface="Inter"/>
            </a:endParaRPr>
          </a:p>
        </p:txBody>
      </p:sp>
    </p:spTree>
    <p:extLst>
      <p:ext uri="{BB962C8B-B14F-4D97-AF65-F5344CB8AC3E}">
        <p14:creationId xmlns:p14="http://schemas.microsoft.com/office/powerpoint/2010/main" val="32395169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73B2D-76B1-409E-AD7C-3CBB6886095F}"/>
              </a:ext>
            </a:extLst>
          </p:cNvPr>
          <p:cNvSpPr>
            <a:spLocks noGrp="1"/>
          </p:cNvSpPr>
          <p:nvPr>
            <p:ph type="title"/>
          </p:nvPr>
        </p:nvSpPr>
        <p:spPr/>
        <p:txBody>
          <a:bodyPr>
            <a:normAutofit/>
          </a:bodyPr>
          <a:lstStyle/>
          <a:p>
            <a:r>
              <a:rPr lang="en-US" sz="3600" dirty="0">
                <a:solidFill>
                  <a:srgbClr val="FF0000"/>
                </a:solidFill>
              </a:rPr>
              <a:t>SELLING AUTOMOBILES APPLICATION</a:t>
            </a:r>
          </a:p>
        </p:txBody>
      </p:sp>
      <p:pic>
        <p:nvPicPr>
          <p:cNvPr id="8" name="Content Placeholder 7">
            <a:extLst>
              <a:ext uri="{FF2B5EF4-FFF2-40B4-BE49-F238E27FC236}">
                <a16:creationId xmlns:a16="http://schemas.microsoft.com/office/drawing/2014/main" id="{EA988CD6-B018-406E-9FE8-1F0F14916F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8587" y="1230256"/>
            <a:ext cx="11477728" cy="5491220"/>
          </a:xfrm>
        </p:spPr>
      </p:pic>
      <p:sp>
        <p:nvSpPr>
          <p:cNvPr id="4" name="Date Placeholder 3">
            <a:extLst>
              <a:ext uri="{FF2B5EF4-FFF2-40B4-BE49-F238E27FC236}">
                <a16:creationId xmlns:a16="http://schemas.microsoft.com/office/drawing/2014/main" id="{98368EA0-AA54-48CE-BB65-D005D85E3BE4}"/>
              </a:ext>
            </a:extLst>
          </p:cNvPr>
          <p:cNvSpPr>
            <a:spLocks noGrp="1"/>
          </p:cNvSpPr>
          <p:nvPr>
            <p:ph type="dt" sz="half" idx="10"/>
          </p:nvPr>
        </p:nvSpPr>
        <p:spPr/>
        <p:txBody>
          <a:bodyPr/>
          <a:lstStyle/>
          <a:p>
            <a:fld id="{A2414E9F-A237-4082-B37B-D926ADB268EE}" type="datetime3">
              <a:rPr lang="en-US" smtClean="0"/>
              <a:pPr/>
              <a:t>12 April 2022</a:t>
            </a:fld>
            <a:endParaRPr lang="en-US"/>
          </a:p>
        </p:txBody>
      </p:sp>
      <p:sp>
        <p:nvSpPr>
          <p:cNvPr id="5" name="Footer Placeholder 4">
            <a:extLst>
              <a:ext uri="{FF2B5EF4-FFF2-40B4-BE49-F238E27FC236}">
                <a16:creationId xmlns:a16="http://schemas.microsoft.com/office/drawing/2014/main" id="{D3F4FEF0-CC08-465D-A7D4-8D9D5409327D}"/>
              </a:ext>
            </a:extLst>
          </p:cNvPr>
          <p:cNvSpPr>
            <a:spLocks noGrp="1"/>
          </p:cNvSpPr>
          <p:nvPr>
            <p:ph type="ftr" sz="quarter" idx="11"/>
          </p:nvPr>
        </p:nvSpPr>
        <p:spPr/>
        <p:txBody>
          <a:bodyPr/>
          <a:lstStyle/>
          <a:p>
            <a:r>
              <a:rPr lang="en-US"/>
              <a:t>Department of CSE</a:t>
            </a:r>
          </a:p>
        </p:txBody>
      </p:sp>
      <p:sp>
        <p:nvSpPr>
          <p:cNvPr id="6" name="Slide Number Placeholder 5">
            <a:extLst>
              <a:ext uri="{FF2B5EF4-FFF2-40B4-BE49-F238E27FC236}">
                <a16:creationId xmlns:a16="http://schemas.microsoft.com/office/drawing/2014/main" id="{E1315BA5-BB1E-4D99-8DBC-1F9D71588C5D}"/>
              </a:ext>
            </a:extLst>
          </p:cNvPr>
          <p:cNvSpPr>
            <a:spLocks noGrp="1"/>
          </p:cNvSpPr>
          <p:nvPr>
            <p:ph type="sldNum" sz="quarter" idx="12"/>
          </p:nvPr>
        </p:nvSpPr>
        <p:spPr/>
        <p:txBody>
          <a:bodyPr/>
          <a:lstStyle/>
          <a:p>
            <a:fld id="{7B28076C-CE04-4A00-BFAA-A90EA8355859}" type="slidenum">
              <a:rPr lang="en-US" smtClean="0"/>
              <a:pPr/>
              <a:t>18</a:t>
            </a:fld>
            <a:endParaRPr lang="en-US"/>
          </a:p>
        </p:txBody>
      </p:sp>
    </p:spTree>
    <p:extLst>
      <p:ext uri="{BB962C8B-B14F-4D97-AF65-F5344CB8AC3E}">
        <p14:creationId xmlns:p14="http://schemas.microsoft.com/office/powerpoint/2010/main" val="25301057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17FB9-6A45-48A6-978C-20BDA245565E}"/>
              </a:ext>
            </a:extLst>
          </p:cNvPr>
          <p:cNvSpPr>
            <a:spLocks noGrp="1"/>
          </p:cNvSpPr>
          <p:nvPr>
            <p:ph type="title"/>
          </p:nvPr>
        </p:nvSpPr>
        <p:spPr/>
        <p:txBody>
          <a:bodyPr/>
          <a:lstStyle/>
          <a:p>
            <a:endParaRPr lang="en-US" dirty="0"/>
          </a:p>
        </p:txBody>
      </p:sp>
      <p:sp>
        <p:nvSpPr>
          <p:cNvPr id="4" name="Date Placeholder 3">
            <a:extLst>
              <a:ext uri="{FF2B5EF4-FFF2-40B4-BE49-F238E27FC236}">
                <a16:creationId xmlns:a16="http://schemas.microsoft.com/office/drawing/2014/main" id="{69F9E47A-12CD-47A7-9077-1C2D5E3AF80C}"/>
              </a:ext>
            </a:extLst>
          </p:cNvPr>
          <p:cNvSpPr>
            <a:spLocks noGrp="1"/>
          </p:cNvSpPr>
          <p:nvPr>
            <p:ph type="dt" sz="half" idx="10"/>
          </p:nvPr>
        </p:nvSpPr>
        <p:spPr/>
        <p:txBody>
          <a:bodyPr/>
          <a:lstStyle/>
          <a:p>
            <a:fld id="{A2414E9F-A237-4082-B37B-D926ADB268EE}" type="datetime3">
              <a:rPr lang="en-US" smtClean="0"/>
              <a:pPr/>
              <a:t>12 April 2022</a:t>
            </a:fld>
            <a:endParaRPr lang="en-US" dirty="0"/>
          </a:p>
        </p:txBody>
      </p:sp>
      <p:sp>
        <p:nvSpPr>
          <p:cNvPr id="5" name="Footer Placeholder 4">
            <a:extLst>
              <a:ext uri="{FF2B5EF4-FFF2-40B4-BE49-F238E27FC236}">
                <a16:creationId xmlns:a16="http://schemas.microsoft.com/office/drawing/2014/main" id="{F2BC9B82-8C59-404C-85A4-0285B3CECE57}"/>
              </a:ext>
            </a:extLst>
          </p:cNvPr>
          <p:cNvSpPr>
            <a:spLocks noGrp="1"/>
          </p:cNvSpPr>
          <p:nvPr>
            <p:ph type="ftr" sz="quarter" idx="11"/>
          </p:nvPr>
        </p:nvSpPr>
        <p:spPr/>
        <p:txBody>
          <a:bodyPr/>
          <a:lstStyle/>
          <a:p>
            <a:r>
              <a:rPr lang="en-US"/>
              <a:t>Department of CSE</a:t>
            </a:r>
          </a:p>
        </p:txBody>
      </p:sp>
      <p:sp>
        <p:nvSpPr>
          <p:cNvPr id="6" name="Slide Number Placeholder 5">
            <a:extLst>
              <a:ext uri="{FF2B5EF4-FFF2-40B4-BE49-F238E27FC236}">
                <a16:creationId xmlns:a16="http://schemas.microsoft.com/office/drawing/2014/main" id="{832C5768-6EC1-4427-9049-2E4F99BD9C79}"/>
              </a:ext>
            </a:extLst>
          </p:cNvPr>
          <p:cNvSpPr>
            <a:spLocks noGrp="1"/>
          </p:cNvSpPr>
          <p:nvPr>
            <p:ph type="sldNum" sz="quarter" idx="12"/>
          </p:nvPr>
        </p:nvSpPr>
        <p:spPr/>
        <p:txBody>
          <a:bodyPr/>
          <a:lstStyle/>
          <a:p>
            <a:fld id="{7B28076C-CE04-4A00-BFAA-A90EA8355859}" type="slidenum">
              <a:rPr lang="en-US" smtClean="0"/>
              <a:pPr/>
              <a:t>19</a:t>
            </a:fld>
            <a:endParaRPr lang="en-US"/>
          </a:p>
        </p:txBody>
      </p:sp>
      <p:pic>
        <p:nvPicPr>
          <p:cNvPr id="7" name="Picture 6" descr="new letter head July30_2020.png">
            <a:extLst>
              <a:ext uri="{FF2B5EF4-FFF2-40B4-BE49-F238E27FC236}">
                <a16:creationId xmlns:a16="http://schemas.microsoft.com/office/drawing/2014/main" id="{3126C1E4-1A13-4C8C-A443-5CF9C2605E93}"/>
              </a:ext>
            </a:extLst>
          </p:cNvPr>
          <p:cNvPicPr/>
          <p:nvPr/>
        </p:nvPicPr>
        <p:blipFill>
          <a:blip r:embed="rId2" cstate="print"/>
          <a:stretch>
            <a:fillRect/>
          </a:stretch>
        </p:blipFill>
        <p:spPr>
          <a:xfrm>
            <a:off x="398587" y="0"/>
            <a:ext cx="11551836" cy="1920876"/>
          </a:xfrm>
          <a:prstGeom prst="rect">
            <a:avLst/>
          </a:prstGeom>
        </p:spPr>
      </p:pic>
      <p:pic>
        <p:nvPicPr>
          <p:cNvPr id="21" name="Content Placeholder 20">
            <a:extLst>
              <a:ext uri="{FF2B5EF4-FFF2-40B4-BE49-F238E27FC236}">
                <a16:creationId xmlns:a16="http://schemas.microsoft.com/office/drawing/2014/main" id="{DC515C48-F37C-4CD8-8293-7BB36E93F77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78691" y="2562226"/>
            <a:ext cx="6034617" cy="3976687"/>
          </a:xfrm>
        </p:spPr>
      </p:pic>
    </p:spTree>
    <p:extLst>
      <p:ext uri="{BB962C8B-B14F-4D97-AF65-F5344CB8AC3E}">
        <p14:creationId xmlns:p14="http://schemas.microsoft.com/office/powerpoint/2010/main" val="1497959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9D8D0-AA77-40B6-984A-4EFBE83C1EC0}"/>
              </a:ext>
            </a:extLst>
          </p:cNvPr>
          <p:cNvSpPr>
            <a:spLocks noGrp="1"/>
          </p:cNvSpPr>
          <p:nvPr>
            <p:ph type="title"/>
          </p:nvPr>
        </p:nvSpPr>
        <p:spPr>
          <a:xfrm>
            <a:off x="1097280" y="286604"/>
            <a:ext cx="10058400" cy="965254"/>
          </a:xfrm>
        </p:spPr>
        <p:txBody>
          <a:bodyPr/>
          <a:lstStyle/>
          <a:p>
            <a:pPr algn="ctr"/>
            <a:r>
              <a:rPr lang="en-US" dirty="0"/>
              <a:t>   </a:t>
            </a:r>
            <a:r>
              <a:rPr lang="en-US" sz="3600" dirty="0">
                <a:solidFill>
                  <a:srgbClr val="FF0000"/>
                </a:solidFill>
                <a:cs typeface="Calibri" panose="020F0502020204030204" pitchFamily="34" charset="0"/>
              </a:rPr>
              <a:t>PRESENTATION OUTLINE</a:t>
            </a:r>
          </a:p>
        </p:txBody>
      </p:sp>
      <p:sp>
        <p:nvSpPr>
          <p:cNvPr id="3" name="Content Placeholder 2">
            <a:extLst>
              <a:ext uri="{FF2B5EF4-FFF2-40B4-BE49-F238E27FC236}">
                <a16:creationId xmlns:a16="http://schemas.microsoft.com/office/drawing/2014/main" id="{108880DF-DAFF-41C1-9A41-CB256ECA0BC1}"/>
              </a:ext>
            </a:extLst>
          </p:cNvPr>
          <p:cNvSpPr>
            <a:spLocks noGrp="1"/>
          </p:cNvSpPr>
          <p:nvPr>
            <p:ph idx="1"/>
          </p:nvPr>
        </p:nvSpPr>
        <p:spPr>
          <a:xfrm>
            <a:off x="552994" y="1338944"/>
            <a:ext cx="10058400" cy="4963886"/>
          </a:xfrm>
        </p:spPr>
        <p:txBody>
          <a:bodyPr>
            <a:noAutofit/>
          </a:bodyPr>
          <a:lstStyle/>
          <a:p>
            <a:pPr>
              <a:buFont typeface="Wingdings" panose="05000000000000000000" pitchFamily="2" charset="2"/>
              <a:buChar char="v"/>
            </a:pPr>
            <a:r>
              <a:rPr lang="en-US" sz="2000" dirty="0">
                <a:latin typeface="Calibri" panose="020F0502020204030204" pitchFamily="34" charset="0"/>
                <a:cs typeface="Calibri" panose="020F0502020204030204" pitchFamily="34" charset="0"/>
              </a:rPr>
              <a:t> </a:t>
            </a:r>
            <a:r>
              <a:rPr lang="en-US" sz="2000" dirty="0">
                <a:cs typeface="Calibri" panose="020F0502020204030204" pitchFamily="34" charset="0"/>
              </a:rPr>
              <a:t>Course Certificate</a:t>
            </a:r>
          </a:p>
          <a:p>
            <a:pPr>
              <a:buFont typeface="Wingdings" panose="05000000000000000000" pitchFamily="2" charset="2"/>
              <a:buChar char="v"/>
            </a:pPr>
            <a:r>
              <a:rPr lang="en-US" sz="2000" dirty="0">
                <a:cs typeface="Calibri" panose="020F0502020204030204" pitchFamily="34" charset="0"/>
              </a:rPr>
              <a:t> Abstract</a:t>
            </a:r>
          </a:p>
          <a:p>
            <a:pPr>
              <a:buFont typeface="Wingdings" panose="05000000000000000000" pitchFamily="2" charset="2"/>
              <a:buChar char="v"/>
            </a:pPr>
            <a:r>
              <a:rPr lang="en-US" sz="2000" dirty="0">
                <a:cs typeface="Calibri" panose="020F0502020204030204" pitchFamily="34" charset="0"/>
              </a:rPr>
              <a:t> Introduction</a:t>
            </a:r>
          </a:p>
          <a:p>
            <a:pPr>
              <a:buFont typeface="Wingdings" panose="05000000000000000000" pitchFamily="2" charset="2"/>
              <a:buChar char="v"/>
            </a:pPr>
            <a:r>
              <a:rPr lang="en-US" sz="2000" dirty="0">
                <a:cs typeface="Calibri" panose="020F0502020204030204" pitchFamily="34" charset="0"/>
              </a:rPr>
              <a:t> Objectives</a:t>
            </a:r>
          </a:p>
          <a:p>
            <a:pPr>
              <a:buFont typeface="Wingdings" panose="05000000000000000000" pitchFamily="2" charset="2"/>
              <a:buChar char="v"/>
            </a:pPr>
            <a:r>
              <a:rPr lang="en-US" sz="2000" dirty="0">
                <a:cs typeface="Calibri" panose="020F0502020204030204" pitchFamily="34" charset="0"/>
              </a:rPr>
              <a:t> Requirements</a:t>
            </a:r>
          </a:p>
          <a:p>
            <a:pPr>
              <a:buFont typeface="Wingdings" panose="05000000000000000000" pitchFamily="2" charset="2"/>
              <a:buChar char="v"/>
            </a:pPr>
            <a:r>
              <a:rPr lang="en-US" sz="2000" dirty="0">
                <a:cs typeface="Calibri" panose="020F0502020204030204" pitchFamily="34" charset="0"/>
              </a:rPr>
              <a:t> Work Flow Diagram</a:t>
            </a:r>
          </a:p>
          <a:p>
            <a:pPr>
              <a:buFont typeface="Wingdings" panose="05000000000000000000" pitchFamily="2" charset="2"/>
              <a:buChar char="v"/>
            </a:pPr>
            <a:r>
              <a:rPr lang="en-US" sz="2000" dirty="0">
                <a:cs typeface="Calibri" panose="020F0502020204030204" pitchFamily="34" charset="0"/>
              </a:rPr>
              <a:t> Module Implementation</a:t>
            </a:r>
          </a:p>
          <a:p>
            <a:pPr>
              <a:buFont typeface="Wingdings" panose="05000000000000000000" pitchFamily="2" charset="2"/>
              <a:buChar char="v"/>
            </a:pPr>
            <a:r>
              <a:rPr lang="en-US" sz="2000" dirty="0">
                <a:cs typeface="Calibri" panose="020F0502020204030204" pitchFamily="34" charset="0"/>
              </a:rPr>
              <a:t> Results &amp; Discussions</a:t>
            </a:r>
          </a:p>
          <a:p>
            <a:pPr>
              <a:buFont typeface="Wingdings" panose="05000000000000000000" pitchFamily="2" charset="2"/>
              <a:buChar char="v"/>
            </a:pPr>
            <a:r>
              <a:rPr lang="en-US" sz="2000" dirty="0">
                <a:cs typeface="Calibri" panose="020F0502020204030204" pitchFamily="34" charset="0"/>
              </a:rPr>
              <a:t> Conclusion</a:t>
            </a:r>
          </a:p>
          <a:p>
            <a:pPr>
              <a:buFont typeface="Wingdings" panose="05000000000000000000" pitchFamily="2" charset="2"/>
              <a:buChar char="v"/>
            </a:pPr>
            <a:r>
              <a:rPr lang="en-US" sz="2000" dirty="0">
                <a:cs typeface="Calibri" panose="020F0502020204030204" pitchFamily="34" charset="0"/>
              </a:rPr>
              <a:t> References</a:t>
            </a:r>
          </a:p>
          <a:p>
            <a:pPr>
              <a:buFont typeface="Wingdings" panose="05000000000000000000" pitchFamily="2" charset="2"/>
              <a:buChar char="q"/>
            </a:pP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43084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A4C95-6C57-4C71-BA13-36D20E933E1B}"/>
              </a:ext>
            </a:extLst>
          </p:cNvPr>
          <p:cNvSpPr>
            <a:spLocks noGrp="1"/>
          </p:cNvSpPr>
          <p:nvPr>
            <p:ph type="title"/>
          </p:nvPr>
        </p:nvSpPr>
        <p:spPr/>
        <p:txBody>
          <a:bodyPr>
            <a:normAutofit/>
          </a:bodyPr>
          <a:lstStyle/>
          <a:p>
            <a:pPr algn="ctr"/>
            <a:r>
              <a:rPr lang="en-US" sz="3600" dirty="0">
                <a:solidFill>
                  <a:srgbClr val="FF0000"/>
                </a:solidFill>
              </a:rPr>
              <a:t>COURSE CERTIFICATION</a:t>
            </a:r>
          </a:p>
        </p:txBody>
      </p:sp>
    </p:spTree>
    <p:extLst>
      <p:ext uri="{BB962C8B-B14F-4D97-AF65-F5344CB8AC3E}">
        <p14:creationId xmlns:p14="http://schemas.microsoft.com/office/powerpoint/2010/main" val="1936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3D9E9-D255-40E4-B401-357B1B6B8439}"/>
              </a:ext>
            </a:extLst>
          </p:cNvPr>
          <p:cNvSpPr>
            <a:spLocks noGrp="1"/>
          </p:cNvSpPr>
          <p:nvPr>
            <p:ph type="title"/>
          </p:nvPr>
        </p:nvSpPr>
        <p:spPr/>
        <p:txBody>
          <a:bodyPr>
            <a:normAutofit/>
          </a:bodyPr>
          <a:lstStyle/>
          <a:p>
            <a:r>
              <a:rPr lang="en-US" sz="3600" dirty="0">
                <a:solidFill>
                  <a:srgbClr val="FF0000"/>
                </a:solidFill>
              </a:rPr>
              <a:t>ABSTRACT</a:t>
            </a:r>
          </a:p>
        </p:txBody>
      </p:sp>
      <p:sp>
        <p:nvSpPr>
          <p:cNvPr id="3" name="Content Placeholder 2">
            <a:extLst>
              <a:ext uri="{FF2B5EF4-FFF2-40B4-BE49-F238E27FC236}">
                <a16:creationId xmlns:a16="http://schemas.microsoft.com/office/drawing/2014/main" id="{72B32AF5-6D4E-44D1-99BE-55DD606DCAB2}"/>
              </a:ext>
            </a:extLst>
          </p:cNvPr>
          <p:cNvSpPr>
            <a:spLocks noGrp="1"/>
          </p:cNvSpPr>
          <p:nvPr>
            <p:ph idx="1"/>
          </p:nvPr>
        </p:nvSpPr>
        <p:spPr>
          <a:xfrm>
            <a:off x="556862" y="1255555"/>
            <a:ext cx="10814525" cy="5453743"/>
          </a:xfrm>
        </p:spPr>
        <p:txBody>
          <a:bodyPr>
            <a:noAutofit/>
          </a:bodyPr>
          <a:lstStyle/>
          <a:p>
            <a:pPr algn="just">
              <a:lnSpc>
                <a:spcPct val="150000"/>
              </a:lnSpc>
              <a:buFont typeface="Wingdings" panose="05000000000000000000" pitchFamily="2" charset="2"/>
              <a:buChar char="v"/>
            </a:pPr>
            <a:r>
              <a:rPr lang="en-US" sz="2000" dirty="0"/>
              <a:t>Automotive industry in India is one of the main pillars of the Indian economy. Its a crucial factor to our GDP and helps us understand how our nation is doing financially. </a:t>
            </a:r>
          </a:p>
          <a:p>
            <a:pPr algn="just">
              <a:lnSpc>
                <a:spcPct val="150000"/>
              </a:lnSpc>
              <a:buFont typeface="Wingdings" panose="05000000000000000000" pitchFamily="2" charset="2"/>
              <a:buChar char="v"/>
            </a:pPr>
            <a:r>
              <a:rPr lang="en-US" sz="2000" dirty="0"/>
              <a:t>One of the areas in which this project observes is the used car industry. The sales of used cars are most often directly proportional to the sale of new cars. </a:t>
            </a:r>
          </a:p>
          <a:p>
            <a:pPr algn="just">
              <a:lnSpc>
                <a:spcPct val="150000"/>
              </a:lnSpc>
              <a:buFont typeface="Wingdings" panose="05000000000000000000" pitchFamily="2" charset="2"/>
              <a:buChar char="v"/>
            </a:pPr>
            <a:r>
              <a:rPr lang="en-US" sz="2000" dirty="0"/>
              <a:t>The COVID-19 pandemic has surprisingly had a minimal impact on the used car industry (against our predictions). </a:t>
            </a:r>
          </a:p>
          <a:p>
            <a:pPr algn="just">
              <a:lnSpc>
                <a:spcPct val="150000"/>
              </a:lnSpc>
              <a:buFont typeface="Wingdings" panose="05000000000000000000" pitchFamily="2" charset="2"/>
              <a:buChar char="v"/>
            </a:pPr>
            <a:r>
              <a:rPr lang="en-US" sz="2000" dirty="0"/>
              <a:t> With the increased number of people preferring individual mobility options infused into the used car market, the market is set to grow considerably. </a:t>
            </a:r>
          </a:p>
          <a:p>
            <a:pPr algn="just">
              <a:lnSpc>
                <a:spcPct val="150000"/>
              </a:lnSpc>
              <a:buFont typeface="Wingdings" panose="05000000000000000000" pitchFamily="2" charset="2"/>
              <a:buChar char="v"/>
            </a:pPr>
            <a:r>
              <a:rPr lang="en-US" sz="2000" dirty="0"/>
              <a:t> The system has been developed using HTML &amp; CSS to make an user friendly website. </a:t>
            </a:r>
          </a:p>
          <a:p>
            <a:pPr algn="just">
              <a:lnSpc>
                <a:spcPct val="150000"/>
              </a:lnSpc>
            </a:pPr>
            <a:endParaRPr lang="en-US" sz="1800" dirty="0"/>
          </a:p>
          <a:p>
            <a:pPr algn="just">
              <a:lnSpc>
                <a:spcPct val="150000"/>
              </a:lnSpc>
            </a:pPr>
            <a:endParaRPr lang="en-US" sz="1800" dirty="0"/>
          </a:p>
          <a:p>
            <a:pPr algn="just">
              <a:lnSpc>
                <a:spcPct val="150000"/>
              </a:lnSpc>
            </a:pPr>
            <a:endParaRPr lang="en-US" sz="1800" dirty="0"/>
          </a:p>
          <a:p>
            <a:pPr algn="just">
              <a:lnSpc>
                <a:spcPct val="150000"/>
              </a:lnSpc>
            </a:pPr>
            <a:endParaRPr lang="en-US" sz="1800" dirty="0"/>
          </a:p>
        </p:txBody>
      </p:sp>
    </p:spTree>
    <p:extLst>
      <p:ext uri="{BB962C8B-B14F-4D97-AF65-F5344CB8AC3E}">
        <p14:creationId xmlns:p14="http://schemas.microsoft.com/office/powerpoint/2010/main" val="2375252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7BB9E-D92A-49BB-B690-64D2FCF8E3E7}"/>
              </a:ext>
            </a:extLst>
          </p:cNvPr>
          <p:cNvSpPr>
            <a:spLocks noGrp="1"/>
          </p:cNvSpPr>
          <p:nvPr>
            <p:ph type="title"/>
          </p:nvPr>
        </p:nvSpPr>
        <p:spPr/>
        <p:txBody>
          <a:bodyPr>
            <a:normAutofit/>
          </a:bodyPr>
          <a:lstStyle/>
          <a:p>
            <a:r>
              <a:rPr lang="en-US" sz="3600" dirty="0">
                <a:solidFill>
                  <a:srgbClr val="FF0000"/>
                </a:solidFill>
              </a:rPr>
              <a:t>INTRODUCTION</a:t>
            </a:r>
          </a:p>
        </p:txBody>
      </p:sp>
      <p:sp>
        <p:nvSpPr>
          <p:cNvPr id="3" name="Content Placeholder 2">
            <a:extLst>
              <a:ext uri="{FF2B5EF4-FFF2-40B4-BE49-F238E27FC236}">
                <a16:creationId xmlns:a16="http://schemas.microsoft.com/office/drawing/2014/main" id="{536490BE-5F98-4EB6-99FB-8FF05982E241}"/>
              </a:ext>
            </a:extLst>
          </p:cNvPr>
          <p:cNvSpPr>
            <a:spLocks noGrp="1"/>
          </p:cNvSpPr>
          <p:nvPr>
            <p:ph idx="1"/>
          </p:nvPr>
        </p:nvSpPr>
        <p:spPr>
          <a:xfrm>
            <a:off x="691432" y="1371600"/>
            <a:ext cx="10809135" cy="5257800"/>
          </a:xfrm>
        </p:spPr>
        <p:txBody>
          <a:bodyPr>
            <a:noAutofit/>
          </a:bodyPr>
          <a:lstStyle/>
          <a:p>
            <a:pPr algn="just">
              <a:lnSpc>
                <a:spcPct val="150000"/>
              </a:lnSpc>
              <a:buFont typeface="Wingdings" panose="05000000000000000000" pitchFamily="2" charset="2"/>
              <a:buChar char="v"/>
            </a:pPr>
            <a:r>
              <a:rPr lang="en-US" sz="2000" dirty="0"/>
              <a:t>The Hyper Text Markup Language or HTML is the standard markup language for documents designed to be displayed in a web browser. </a:t>
            </a:r>
          </a:p>
          <a:p>
            <a:pPr algn="just">
              <a:lnSpc>
                <a:spcPct val="150000"/>
              </a:lnSpc>
              <a:buFont typeface="Wingdings" panose="05000000000000000000" pitchFamily="2" charset="2"/>
              <a:buChar char="v"/>
            </a:pPr>
            <a:r>
              <a:rPr lang="en-US" sz="2000" dirty="0"/>
              <a:t>It can be assisted by technologies such as Cascading Style Sheets and scripting languages such as JavaScript.</a:t>
            </a:r>
          </a:p>
          <a:p>
            <a:pPr algn="just">
              <a:lnSpc>
                <a:spcPct val="150000"/>
              </a:lnSpc>
              <a:buFont typeface="Wingdings" panose="05000000000000000000" pitchFamily="2" charset="2"/>
              <a:buChar char="v"/>
            </a:pPr>
            <a:r>
              <a:rPr lang="en-US" sz="2000" dirty="0"/>
              <a:t>Here I will be using these tools to make an application for the sale of used cars.</a:t>
            </a:r>
          </a:p>
          <a:p>
            <a:pPr algn="just">
              <a:lnSpc>
                <a:spcPct val="150000"/>
              </a:lnSpc>
              <a:buFont typeface="Wingdings" panose="05000000000000000000" pitchFamily="2" charset="2"/>
              <a:buChar char="v"/>
            </a:pPr>
            <a:r>
              <a:rPr lang="en-US" sz="2000" dirty="0"/>
              <a:t>Vehicle pictures along with all the known attributes as well as price will be displayed. </a:t>
            </a:r>
          </a:p>
          <a:p>
            <a:pPr algn="just">
              <a:lnSpc>
                <a:spcPct val="150000"/>
              </a:lnSpc>
              <a:buFont typeface="Wingdings" panose="05000000000000000000" pitchFamily="2" charset="2"/>
              <a:buChar char="v"/>
            </a:pPr>
            <a:r>
              <a:rPr lang="en-US" sz="2000" dirty="0"/>
              <a:t>The purpose of this project is to show how these web development tools can be used for business purposes such as making an application where one can sell used cars .</a:t>
            </a:r>
          </a:p>
          <a:p>
            <a:pPr algn="just">
              <a:lnSpc>
                <a:spcPct val="150000"/>
              </a:lnSpc>
            </a:pPr>
            <a:endParaRPr lang="en-US" sz="2000" dirty="0"/>
          </a:p>
          <a:p>
            <a:pPr algn="just">
              <a:lnSpc>
                <a:spcPct val="150000"/>
              </a:lnSpc>
            </a:pPr>
            <a:endParaRPr lang="en-US" sz="2000" dirty="0"/>
          </a:p>
        </p:txBody>
      </p:sp>
    </p:spTree>
    <p:extLst>
      <p:ext uri="{BB962C8B-B14F-4D97-AF65-F5344CB8AC3E}">
        <p14:creationId xmlns:p14="http://schemas.microsoft.com/office/powerpoint/2010/main" val="3123269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53C0E-3241-4D9F-823D-B9CE4A6813C1}"/>
              </a:ext>
            </a:extLst>
          </p:cNvPr>
          <p:cNvSpPr>
            <a:spLocks noGrp="1"/>
          </p:cNvSpPr>
          <p:nvPr>
            <p:ph type="title"/>
          </p:nvPr>
        </p:nvSpPr>
        <p:spPr/>
        <p:txBody>
          <a:bodyPr>
            <a:normAutofit/>
          </a:bodyPr>
          <a:lstStyle/>
          <a:p>
            <a:r>
              <a:rPr lang="en-US" sz="3600" dirty="0">
                <a:solidFill>
                  <a:srgbClr val="FF0000"/>
                </a:solidFill>
              </a:rPr>
              <a:t>OBJECTIVES</a:t>
            </a:r>
          </a:p>
        </p:txBody>
      </p:sp>
      <p:sp>
        <p:nvSpPr>
          <p:cNvPr id="3" name="Content Placeholder 2">
            <a:extLst>
              <a:ext uri="{FF2B5EF4-FFF2-40B4-BE49-F238E27FC236}">
                <a16:creationId xmlns:a16="http://schemas.microsoft.com/office/drawing/2014/main" id="{EDB2D1B3-2174-4174-AFA0-BC76191E3563}"/>
              </a:ext>
            </a:extLst>
          </p:cNvPr>
          <p:cNvSpPr>
            <a:spLocks noGrp="1"/>
          </p:cNvSpPr>
          <p:nvPr>
            <p:ph idx="1"/>
          </p:nvPr>
        </p:nvSpPr>
        <p:spPr>
          <a:xfrm>
            <a:off x="535283" y="1491448"/>
            <a:ext cx="10836104" cy="4729579"/>
          </a:xfrm>
        </p:spPr>
        <p:txBody>
          <a:bodyPr>
            <a:normAutofit/>
          </a:bodyPr>
          <a:lstStyle/>
          <a:p>
            <a:pPr algn="just">
              <a:lnSpc>
                <a:spcPct val="150000"/>
              </a:lnSpc>
              <a:buFont typeface="Wingdings" panose="05000000000000000000" pitchFamily="2" charset="2"/>
              <a:buChar char="v"/>
            </a:pPr>
            <a:r>
              <a:rPr lang="en-US" sz="2000" dirty="0"/>
              <a:t> The primary objective of this project is to create a viable website that can be used for the sale of used vehicles.</a:t>
            </a:r>
          </a:p>
          <a:p>
            <a:pPr algn="just">
              <a:lnSpc>
                <a:spcPct val="150000"/>
              </a:lnSpc>
              <a:buFont typeface="Wingdings" panose="05000000000000000000" pitchFamily="2" charset="2"/>
              <a:buChar char="v"/>
            </a:pPr>
            <a:r>
              <a:rPr lang="en-US" sz="2000" dirty="0"/>
              <a:t> Prospective customers can view vehicles from the available palette of the lot that the dealer possesses.</a:t>
            </a:r>
          </a:p>
          <a:p>
            <a:pPr algn="just">
              <a:lnSpc>
                <a:spcPct val="150000"/>
              </a:lnSpc>
              <a:buFont typeface="Wingdings" panose="05000000000000000000" pitchFamily="2" charset="2"/>
              <a:buChar char="v"/>
            </a:pPr>
            <a:r>
              <a:rPr lang="en-US" sz="2000" dirty="0"/>
              <a:t> This project will use Microsoft Visual Studio as the project environment. </a:t>
            </a:r>
          </a:p>
          <a:p>
            <a:pPr algn="just">
              <a:lnSpc>
                <a:spcPct val="150000"/>
              </a:lnSpc>
              <a:buFont typeface="Wingdings" panose="05000000000000000000" pitchFamily="2" charset="2"/>
              <a:buChar char="v"/>
            </a:pPr>
            <a:r>
              <a:rPr lang="en-US" sz="2000" dirty="0"/>
              <a:t>Other information regarding the company of the used car sales company will also be provided in the consequent pages/GUI screens.</a:t>
            </a:r>
          </a:p>
          <a:p>
            <a:pPr algn="just">
              <a:lnSpc>
                <a:spcPct val="150000"/>
              </a:lnSpc>
              <a:buFont typeface="Wingdings" panose="05000000000000000000" pitchFamily="2" charset="2"/>
              <a:buChar char="v"/>
            </a:pPr>
            <a:r>
              <a:rPr lang="en-US" sz="2000" dirty="0"/>
              <a:t> </a:t>
            </a:r>
            <a:r>
              <a:rPr lang="en-US" sz="2000" dirty="0">
                <a:effectLst/>
                <a:ea typeface="Calibri" panose="020F0502020204030204" pitchFamily="34" charset="0"/>
                <a:cs typeface="Calibri" panose="020F0502020204030204" pitchFamily="34" charset="0"/>
              </a:rPr>
              <a:t> Seamless representation on the information about the vehicles, about us, frequently asked questions, etc.</a:t>
            </a:r>
            <a:endParaRPr lang="en-US" sz="2000" dirty="0">
              <a:effectLst/>
              <a:ea typeface="Calibri" panose="020F0502020204030204" pitchFamily="34" charset="0"/>
              <a:cs typeface="Times New Roman" panose="02020603050405020304" pitchFamily="18" charset="0"/>
            </a:endParaRPr>
          </a:p>
          <a:p>
            <a:pPr algn="just">
              <a:lnSpc>
                <a:spcPct val="150000"/>
              </a:lnSpc>
            </a:pPr>
            <a:endParaRPr lang="en-US" sz="2000" dirty="0"/>
          </a:p>
        </p:txBody>
      </p:sp>
    </p:spTree>
    <p:extLst>
      <p:ext uri="{BB962C8B-B14F-4D97-AF65-F5344CB8AC3E}">
        <p14:creationId xmlns:p14="http://schemas.microsoft.com/office/powerpoint/2010/main" val="920687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1CC0B-5016-4023-8A15-34AB8FBA90F6}"/>
              </a:ext>
            </a:extLst>
          </p:cNvPr>
          <p:cNvSpPr>
            <a:spLocks noGrp="1"/>
          </p:cNvSpPr>
          <p:nvPr>
            <p:ph type="title"/>
          </p:nvPr>
        </p:nvSpPr>
        <p:spPr/>
        <p:txBody>
          <a:bodyPr>
            <a:normAutofit/>
          </a:bodyPr>
          <a:lstStyle/>
          <a:p>
            <a:r>
              <a:rPr lang="en-US" sz="3600" dirty="0">
                <a:solidFill>
                  <a:srgbClr val="FF0000"/>
                </a:solidFill>
              </a:rPr>
              <a:t>REQUIREMENTS</a:t>
            </a:r>
          </a:p>
        </p:txBody>
      </p:sp>
      <p:sp>
        <p:nvSpPr>
          <p:cNvPr id="3" name="Content Placeholder 2">
            <a:extLst>
              <a:ext uri="{FF2B5EF4-FFF2-40B4-BE49-F238E27FC236}">
                <a16:creationId xmlns:a16="http://schemas.microsoft.com/office/drawing/2014/main" id="{82A59721-4C7D-4DE6-A9C1-EF2DA30F9CB2}"/>
              </a:ext>
            </a:extLst>
          </p:cNvPr>
          <p:cNvSpPr>
            <a:spLocks noGrp="1"/>
          </p:cNvSpPr>
          <p:nvPr>
            <p:ph idx="1"/>
          </p:nvPr>
        </p:nvSpPr>
        <p:spPr>
          <a:xfrm>
            <a:off x="855787" y="1186543"/>
            <a:ext cx="10058400" cy="5442857"/>
          </a:xfrm>
        </p:spPr>
        <p:txBody>
          <a:bodyPr>
            <a:noAutofit/>
          </a:bodyPr>
          <a:lstStyle/>
          <a:p>
            <a:pPr marL="0" indent="0" algn="just">
              <a:lnSpc>
                <a:spcPct val="150000"/>
              </a:lnSpc>
              <a:spcBef>
                <a:spcPts val="0"/>
              </a:spcBef>
              <a:spcAft>
                <a:spcPts val="800"/>
              </a:spcAft>
              <a:buNone/>
              <a:tabLst>
                <a:tab pos="1996440" algn="l"/>
              </a:tabLst>
            </a:pPr>
            <a:r>
              <a:rPr lang="en-US" sz="2000" b="1" dirty="0">
                <a:effectLst/>
                <a:ea typeface="Calibri" panose="020F0502020204030204" pitchFamily="34" charset="0"/>
                <a:cs typeface="Times New Roman" panose="02020603050405020304" pitchFamily="18" charset="0"/>
              </a:rPr>
              <a:t> HARDWARE</a:t>
            </a:r>
            <a:r>
              <a:rPr lang="en-US" sz="2000" b="1" dirty="0">
                <a:ea typeface="Calibri" panose="020F0502020204030204" pitchFamily="34" charset="0"/>
                <a:cs typeface="Times New Roman" panose="02020603050405020304" pitchFamily="18" charset="0"/>
              </a:rPr>
              <a:t> REQUIREMENTS</a:t>
            </a:r>
          </a:p>
          <a:p>
            <a:pPr lvl="4" algn="just">
              <a:lnSpc>
                <a:spcPct val="150000"/>
              </a:lnSpc>
              <a:spcBef>
                <a:spcPts val="0"/>
              </a:spcBef>
              <a:spcAft>
                <a:spcPts val="800"/>
              </a:spcAft>
              <a:buFont typeface="Wingdings" panose="05000000000000000000" pitchFamily="2" charset="2"/>
              <a:buChar char="v"/>
              <a:tabLst>
                <a:tab pos="1996440" algn="l"/>
              </a:tabLst>
            </a:pPr>
            <a:r>
              <a:rPr lang="en-US" dirty="0">
                <a:effectLst/>
                <a:ea typeface="Calibri" panose="020F0502020204030204" pitchFamily="34" charset="0"/>
                <a:cs typeface="Calibri" panose="020F0502020204030204" pitchFamily="34" charset="0"/>
              </a:rPr>
              <a:t>    Graphics Processing Unit</a:t>
            </a:r>
          </a:p>
          <a:p>
            <a:pPr lvl="4" algn="just">
              <a:lnSpc>
                <a:spcPct val="150000"/>
              </a:lnSpc>
              <a:spcBef>
                <a:spcPts val="0"/>
              </a:spcBef>
              <a:spcAft>
                <a:spcPts val="800"/>
              </a:spcAft>
              <a:buFont typeface="Wingdings" panose="05000000000000000000" pitchFamily="2" charset="2"/>
              <a:buChar char="v"/>
              <a:tabLst>
                <a:tab pos="1996440" algn="l"/>
              </a:tabLst>
            </a:pPr>
            <a:r>
              <a:rPr lang="en-US" dirty="0">
                <a:ea typeface="Calibri" panose="020F0502020204030204" pitchFamily="34" charset="0"/>
                <a:cs typeface="Calibri" panose="020F0502020204030204" pitchFamily="34" charset="0"/>
              </a:rPr>
              <a:t>    Any Operating System</a:t>
            </a:r>
            <a:endParaRPr lang="en-US" dirty="0">
              <a:effectLst/>
              <a:ea typeface="Calibri" panose="020F0502020204030204" pitchFamily="34" charset="0"/>
              <a:cs typeface="Times New Roman" panose="02020603050405020304" pitchFamily="18" charset="0"/>
            </a:endParaRPr>
          </a:p>
          <a:p>
            <a:pPr marL="0" indent="0" algn="just">
              <a:lnSpc>
                <a:spcPct val="150000"/>
              </a:lnSpc>
              <a:spcBef>
                <a:spcPts val="0"/>
              </a:spcBef>
              <a:spcAft>
                <a:spcPts val="800"/>
              </a:spcAft>
              <a:buNone/>
              <a:tabLst>
                <a:tab pos="1996440" algn="l"/>
              </a:tabLst>
            </a:pPr>
            <a:r>
              <a:rPr lang="en-US" sz="2000" b="1" dirty="0">
                <a:effectLst/>
                <a:ea typeface="Calibri" panose="020F0502020204030204" pitchFamily="34" charset="0"/>
                <a:cs typeface="Times New Roman" panose="02020603050405020304" pitchFamily="18" charset="0"/>
              </a:rPr>
              <a:t>SOFTWARE REQUIREMENTS</a:t>
            </a:r>
            <a:endParaRPr lang="en-US" sz="2000" dirty="0">
              <a:effectLst/>
              <a:ea typeface="Calibri" panose="020F0502020204030204" pitchFamily="34" charset="0"/>
              <a:cs typeface="Times New Roman" panose="02020603050405020304" pitchFamily="18" charset="0"/>
            </a:endParaRPr>
          </a:p>
          <a:p>
            <a:pPr lvl="4" algn="just">
              <a:lnSpc>
                <a:spcPct val="150000"/>
              </a:lnSpc>
              <a:spcBef>
                <a:spcPts val="0"/>
              </a:spcBef>
              <a:spcAft>
                <a:spcPts val="800"/>
              </a:spcAft>
              <a:buFont typeface="Wingdings" panose="05000000000000000000" pitchFamily="2" charset="2"/>
              <a:buChar char="v"/>
              <a:tabLst>
                <a:tab pos="2057400" algn="l"/>
              </a:tabLst>
            </a:pPr>
            <a:r>
              <a:rPr lang="en-US" dirty="0">
                <a:effectLst/>
                <a:ea typeface="Calibri" panose="020F0502020204030204" pitchFamily="34" charset="0"/>
                <a:cs typeface="Times New Roman" panose="02020603050405020304" pitchFamily="18" charset="0"/>
              </a:rPr>
              <a:t>    </a:t>
            </a:r>
            <a:r>
              <a:rPr lang="en-US" dirty="0">
                <a:ea typeface="Calibri" panose="020F0502020204030204" pitchFamily="34" charset="0"/>
                <a:cs typeface="Times New Roman" panose="02020603050405020304" pitchFamily="18" charset="0"/>
              </a:rPr>
              <a:t>Microsoft Visual Studio</a:t>
            </a:r>
            <a:r>
              <a:rPr lang="en-US" dirty="0">
                <a:effectLst/>
                <a:ea typeface="Calibri" panose="020F0502020204030204" pitchFamily="34" charset="0"/>
                <a:cs typeface="Times New Roman" panose="02020603050405020304" pitchFamily="18" charset="0"/>
              </a:rPr>
              <a:t>- Project environment</a:t>
            </a:r>
          </a:p>
          <a:p>
            <a:pPr lvl="4" algn="just">
              <a:lnSpc>
                <a:spcPct val="150000"/>
              </a:lnSpc>
              <a:spcBef>
                <a:spcPts val="0"/>
              </a:spcBef>
              <a:spcAft>
                <a:spcPts val="800"/>
              </a:spcAft>
              <a:buFont typeface="Wingdings" panose="05000000000000000000" pitchFamily="2" charset="2"/>
              <a:buChar char="v"/>
              <a:tabLst>
                <a:tab pos="1996440" algn="l"/>
              </a:tabLst>
            </a:pPr>
            <a:r>
              <a:rPr lang="en-US" dirty="0">
                <a:effectLst/>
                <a:ea typeface="Calibri" panose="020F0502020204030204" pitchFamily="34" charset="0"/>
                <a:cs typeface="Times New Roman" panose="02020603050405020304" pitchFamily="18" charset="0"/>
              </a:rPr>
              <a:t>    Any Web </a:t>
            </a:r>
            <a:r>
              <a:rPr lang="en-US" dirty="0">
                <a:ea typeface="Calibri" panose="020F0502020204030204" pitchFamily="34" charset="0"/>
                <a:cs typeface="Times New Roman" panose="02020603050405020304" pitchFamily="18" charset="0"/>
              </a:rPr>
              <a:t>B</a:t>
            </a:r>
            <a:r>
              <a:rPr lang="en-US" dirty="0">
                <a:effectLst/>
                <a:ea typeface="Calibri" panose="020F0502020204030204" pitchFamily="34" charset="0"/>
                <a:cs typeface="Times New Roman" panose="02020603050405020304" pitchFamily="18" charset="0"/>
              </a:rPr>
              <a:t>rowser (preferably chrome)</a:t>
            </a:r>
          </a:p>
          <a:p>
            <a:pPr marL="342900" marR="0" lvl="0" indent="-342900" algn="just">
              <a:lnSpc>
                <a:spcPct val="150000"/>
              </a:lnSpc>
              <a:spcBef>
                <a:spcPts val="0"/>
              </a:spcBef>
              <a:spcAft>
                <a:spcPts val="800"/>
              </a:spcAft>
              <a:buFont typeface="Wingdings" panose="05000000000000000000" pitchFamily="2" charset="2"/>
              <a:buChar char=""/>
              <a:tabLst>
                <a:tab pos="1996440" algn="l"/>
              </a:tabLst>
            </a:pPr>
            <a:endParaRPr lang="en-US" sz="2000" dirty="0">
              <a:effectLst/>
              <a:ea typeface="Calibri" panose="020F0502020204030204" pitchFamily="34" charset="0"/>
              <a:cs typeface="Times New Roman" panose="02020603050405020304" pitchFamily="18" charset="0"/>
            </a:endParaRPr>
          </a:p>
          <a:p>
            <a:pPr algn="just">
              <a:lnSpc>
                <a:spcPct val="150000"/>
              </a:lnSpc>
            </a:pPr>
            <a:endParaRPr lang="en-US" sz="2000" dirty="0"/>
          </a:p>
        </p:txBody>
      </p:sp>
    </p:spTree>
    <p:extLst>
      <p:ext uri="{BB962C8B-B14F-4D97-AF65-F5344CB8AC3E}">
        <p14:creationId xmlns:p14="http://schemas.microsoft.com/office/powerpoint/2010/main" val="619608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E104D-40C2-4931-9F09-F6E0A10FA2BA}"/>
              </a:ext>
            </a:extLst>
          </p:cNvPr>
          <p:cNvSpPr>
            <a:spLocks noGrp="1"/>
          </p:cNvSpPr>
          <p:nvPr>
            <p:ph type="title"/>
          </p:nvPr>
        </p:nvSpPr>
        <p:spPr/>
        <p:txBody>
          <a:bodyPr>
            <a:normAutofit/>
          </a:bodyPr>
          <a:lstStyle/>
          <a:p>
            <a:r>
              <a:rPr lang="en-US" sz="3600" dirty="0">
                <a:solidFill>
                  <a:srgbClr val="FF0000"/>
                </a:solidFill>
              </a:rPr>
              <a:t>WORK-FLOW DIAGRAM</a:t>
            </a:r>
          </a:p>
        </p:txBody>
      </p:sp>
      <p:sp>
        <p:nvSpPr>
          <p:cNvPr id="5" name="Rectangle 4">
            <a:extLst>
              <a:ext uri="{FF2B5EF4-FFF2-40B4-BE49-F238E27FC236}">
                <a16:creationId xmlns:a16="http://schemas.microsoft.com/office/drawing/2014/main" id="{1B2EE6A4-0898-407F-A382-9F250581DFED}"/>
              </a:ext>
            </a:extLst>
          </p:cNvPr>
          <p:cNvSpPr/>
          <p:nvPr/>
        </p:nvSpPr>
        <p:spPr>
          <a:xfrm>
            <a:off x="5352126" y="3215493"/>
            <a:ext cx="1487748" cy="5679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FB719DF-1A9F-4CAA-8DE5-FC469B9D843B}"/>
              </a:ext>
            </a:extLst>
          </p:cNvPr>
          <p:cNvSpPr txBox="1"/>
          <p:nvPr/>
        </p:nvSpPr>
        <p:spPr>
          <a:xfrm>
            <a:off x="5511185" y="3303157"/>
            <a:ext cx="1349405" cy="369332"/>
          </a:xfrm>
          <a:prstGeom prst="rect">
            <a:avLst/>
          </a:prstGeom>
          <a:noFill/>
        </p:spPr>
        <p:txBody>
          <a:bodyPr wrap="square" rtlCol="0">
            <a:spAutoFit/>
          </a:bodyPr>
          <a:lstStyle/>
          <a:p>
            <a:r>
              <a:rPr lang="en-US" dirty="0"/>
              <a:t>Home Page</a:t>
            </a:r>
          </a:p>
        </p:txBody>
      </p:sp>
      <p:sp>
        <p:nvSpPr>
          <p:cNvPr id="9" name="Rectangle 8">
            <a:extLst>
              <a:ext uri="{FF2B5EF4-FFF2-40B4-BE49-F238E27FC236}">
                <a16:creationId xmlns:a16="http://schemas.microsoft.com/office/drawing/2014/main" id="{4B19438C-FEDD-4ECF-B905-66F1C795B06F}"/>
              </a:ext>
            </a:extLst>
          </p:cNvPr>
          <p:cNvSpPr/>
          <p:nvPr/>
        </p:nvSpPr>
        <p:spPr>
          <a:xfrm>
            <a:off x="8702708" y="4947438"/>
            <a:ext cx="1936812" cy="8115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D73D380-3C19-4C30-A2DC-BFBD34714C4F}"/>
              </a:ext>
            </a:extLst>
          </p:cNvPr>
          <p:cNvSpPr/>
          <p:nvPr/>
        </p:nvSpPr>
        <p:spPr>
          <a:xfrm>
            <a:off x="5397620" y="5145741"/>
            <a:ext cx="1349406" cy="5149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76075E-0EEC-45FB-812D-69F5E543F9DD}"/>
              </a:ext>
            </a:extLst>
          </p:cNvPr>
          <p:cNvSpPr/>
          <p:nvPr/>
        </p:nvSpPr>
        <p:spPr>
          <a:xfrm>
            <a:off x="2633705" y="5145740"/>
            <a:ext cx="1349406" cy="5149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26A35EC-2B1D-425D-82FF-D4FAF3085966}"/>
              </a:ext>
            </a:extLst>
          </p:cNvPr>
          <p:cNvSpPr/>
          <p:nvPr/>
        </p:nvSpPr>
        <p:spPr>
          <a:xfrm>
            <a:off x="7961052" y="3234872"/>
            <a:ext cx="1349406" cy="5149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9C601170-5533-4C37-8DBD-95EFE2D0F19C}"/>
              </a:ext>
            </a:extLst>
          </p:cNvPr>
          <p:cNvSpPr txBox="1"/>
          <p:nvPr/>
        </p:nvSpPr>
        <p:spPr>
          <a:xfrm>
            <a:off x="9146220" y="5163112"/>
            <a:ext cx="1522521" cy="369332"/>
          </a:xfrm>
          <a:prstGeom prst="rect">
            <a:avLst/>
          </a:prstGeom>
          <a:noFill/>
        </p:spPr>
        <p:txBody>
          <a:bodyPr wrap="square" rtlCol="0">
            <a:spAutoFit/>
          </a:bodyPr>
          <a:lstStyle/>
          <a:p>
            <a:r>
              <a:rPr lang="en-US" dirty="0"/>
              <a:t>Inventory</a:t>
            </a:r>
          </a:p>
        </p:txBody>
      </p:sp>
      <p:sp>
        <p:nvSpPr>
          <p:cNvPr id="16" name="TextBox 15">
            <a:extLst>
              <a:ext uri="{FF2B5EF4-FFF2-40B4-BE49-F238E27FC236}">
                <a16:creationId xmlns:a16="http://schemas.microsoft.com/office/drawing/2014/main" id="{AAF141A9-C319-4402-86CC-0F4593FBD465}"/>
              </a:ext>
            </a:extLst>
          </p:cNvPr>
          <p:cNvSpPr txBox="1"/>
          <p:nvPr/>
        </p:nvSpPr>
        <p:spPr>
          <a:xfrm>
            <a:off x="2666259" y="5218526"/>
            <a:ext cx="1349404" cy="369332"/>
          </a:xfrm>
          <a:prstGeom prst="rect">
            <a:avLst/>
          </a:prstGeom>
          <a:noFill/>
        </p:spPr>
        <p:txBody>
          <a:bodyPr wrap="square" rtlCol="0">
            <a:spAutoFit/>
          </a:bodyPr>
          <a:lstStyle/>
          <a:p>
            <a:r>
              <a:rPr lang="en-US" dirty="0"/>
              <a:t>Testimonials</a:t>
            </a:r>
          </a:p>
        </p:txBody>
      </p:sp>
      <p:sp>
        <p:nvSpPr>
          <p:cNvPr id="19" name="TextBox 18">
            <a:extLst>
              <a:ext uri="{FF2B5EF4-FFF2-40B4-BE49-F238E27FC236}">
                <a16:creationId xmlns:a16="http://schemas.microsoft.com/office/drawing/2014/main" id="{6744639F-8745-44BB-BF07-33328D6B712E}"/>
              </a:ext>
            </a:extLst>
          </p:cNvPr>
          <p:cNvSpPr txBox="1"/>
          <p:nvPr/>
        </p:nvSpPr>
        <p:spPr>
          <a:xfrm>
            <a:off x="8172635" y="3303157"/>
            <a:ext cx="1118587" cy="369332"/>
          </a:xfrm>
          <a:prstGeom prst="rect">
            <a:avLst/>
          </a:prstGeom>
          <a:noFill/>
        </p:spPr>
        <p:txBody>
          <a:bodyPr wrap="square" rtlCol="0">
            <a:spAutoFit/>
          </a:bodyPr>
          <a:lstStyle/>
          <a:p>
            <a:r>
              <a:rPr lang="en-US" dirty="0"/>
              <a:t>About Us</a:t>
            </a:r>
          </a:p>
        </p:txBody>
      </p:sp>
      <p:sp>
        <p:nvSpPr>
          <p:cNvPr id="20" name="TextBox 19">
            <a:extLst>
              <a:ext uri="{FF2B5EF4-FFF2-40B4-BE49-F238E27FC236}">
                <a16:creationId xmlns:a16="http://schemas.microsoft.com/office/drawing/2014/main" id="{D6BF1C5C-1623-4926-9320-8AC4527801C0}"/>
              </a:ext>
            </a:extLst>
          </p:cNvPr>
          <p:cNvSpPr txBox="1"/>
          <p:nvPr/>
        </p:nvSpPr>
        <p:spPr>
          <a:xfrm>
            <a:off x="5767156" y="5234714"/>
            <a:ext cx="1130424" cy="369332"/>
          </a:xfrm>
          <a:prstGeom prst="rect">
            <a:avLst/>
          </a:prstGeom>
          <a:noFill/>
        </p:spPr>
        <p:txBody>
          <a:bodyPr wrap="square" rtlCol="0">
            <a:spAutoFit/>
          </a:bodyPr>
          <a:lstStyle/>
          <a:p>
            <a:r>
              <a:rPr lang="en-US" dirty="0"/>
              <a:t>FAQ</a:t>
            </a:r>
          </a:p>
        </p:txBody>
      </p:sp>
      <p:cxnSp>
        <p:nvCxnSpPr>
          <p:cNvPr id="22" name="Straight Connector 21">
            <a:extLst>
              <a:ext uri="{FF2B5EF4-FFF2-40B4-BE49-F238E27FC236}">
                <a16:creationId xmlns:a16="http://schemas.microsoft.com/office/drawing/2014/main" id="{66C7EE9E-1D36-4870-8952-9CAB62C9CB73}"/>
              </a:ext>
            </a:extLst>
          </p:cNvPr>
          <p:cNvCxnSpPr>
            <a:cxnSpLocks/>
            <a:endCxn id="5" idx="0"/>
          </p:cNvCxnSpPr>
          <p:nvPr/>
        </p:nvCxnSpPr>
        <p:spPr>
          <a:xfrm>
            <a:off x="6096000" y="2201775"/>
            <a:ext cx="0" cy="1013718"/>
          </a:xfrm>
          <a:prstGeom prst="line">
            <a:avLst/>
          </a:prstGeom>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557D70FF-B857-4892-8094-013CDBF58CCD}"/>
              </a:ext>
            </a:extLst>
          </p:cNvPr>
          <p:cNvCxnSpPr/>
          <p:nvPr/>
        </p:nvCxnSpPr>
        <p:spPr>
          <a:xfrm>
            <a:off x="3888419" y="4241149"/>
            <a:ext cx="0" cy="0"/>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AB180BC9-ADF4-4EAF-AF42-6B8F1D8A31F6}"/>
              </a:ext>
            </a:extLst>
          </p:cNvPr>
          <p:cNvCxnSpPr>
            <a:cxnSpLocks/>
            <a:stCxn id="5" idx="2"/>
            <a:endCxn id="11" idx="0"/>
          </p:cNvCxnSpPr>
          <p:nvPr/>
        </p:nvCxnSpPr>
        <p:spPr>
          <a:xfrm flipH="1">
            <a:off x="3308408" y="3783436"/>
            <a:ext cx="2787592" cy="1362304"/>
          </a:xfrm>
          <a:prstGeom prst="line">
            <a:avLst/>
          </a:prstGeom>
        </p:spPr>
        <p:style>
          <a:lnRef idx="1">
            <a:schemeClr val="dk1"/>
          </a:lnRef>
          <a:fillRef idx="0">
            <a:schemeClr val="dk1"/>
          </a:fillRef>
          <a:effectRef idx="0">
            <a:schemeClr val="dk1"/>
          </a:effectRef>
          <a:fontRef idx="minor">
            <a:schemeClr val="tx1"/>
          </a:fontRef>
        </p:style>
      </p:cxnSp>
      <p:sp>
        <p:nvSpPr>
          <p:cNvPr id="41" name="Arc 40">
            <a:extLst>
              <a:ext uri="{FF2B5EF4-FFF2-40B4-BE49-F238E27FC236}">
                <a16:creationId xmlns:a16="http://schemas.microsoft.com/office/drawing/2014/main" id="{5E90BE57-0CC9-4BD7-8F57-AB5CE0899915}"/>
              </a:ext>
            </a:extLst>
          </p:cNvPr>
          <p:cNvSpPr/>
          <p:nvPr/>
        </p:nvSpPr>
        <p:spPr>
          <a:xfrm>
            <a:off x="3239237" y="4869224"/>
            <a:ext cx="69171" cy="72786"/>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7" name="Straight Connector 46">
            <a:extLst>
              <a:ext uri="{FF2B5EF4-FFF2-40B4-BE49-F238E27FC236}">
                <a16:creationId xmlns:a16="http://schemas.microsoft.com/office/drawing/2014/main" id="{F307F02D-B539-4082-BD2C-95D6DE6EFE47}"/>
              </a:ext>
            </a:extLst>
          </p:cNvPr>
          <p:cNvCxnSpPr>
            <a:stCxn id="5" idx="2"/>
            <a:endCxn id="10" idx="0"/>
          </p:cNvCxnSpPr>
          <p:nvPr/>
        </p:nvCxnSpPr>
        <p:spPr>
          <a:xfrm flipH="1">
            <a:off x="6072323" y="3783436"/>
            <a:ext cx="23677" cy="1362305"/>
          </a:xfrm>
          <a:prstGeom prst="line">
            <a:avLst/>
          </a:prstGeom>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56875984-67CD-4B2F-BDBD-1D992091CC5D}"/>
              </a:ext>
            </a:extLst>
          </p:cNvPr>
          <p:cNvCxnSpPr>
            <a:stCxn id="5" idx="2"/>
            <a:endCxn id="9" idx="1"/>
          </p:cNvCxnSpPr>
          <p:nvPr/>
        </p:nvCxnSpPr>
        <p:spPr>
          <a:xfrm>
            <a:off x="6096000" y="3783436"/>
            <a:ext cx="2606708" cy="1569771"/>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D6EF6FC5-B841-49A2-88FB-1ADD78AD4455}"/>
              </a:ext>
            </a:extLst>
          </p:cNvPr>
          <p:cNvCxnSpPr>
            <a:stCxn id="6" idx="3"/>
            <a:endCxn id="12" idx="1"/>
          </p:cNvCxnSpPr>
          <p:nvPr/>
        </p:nvCxnSpPr>
        <p:spPr>
          <a:xfrm>
            <a:off x="6860590" y="3487823"/>
            <a:ext cx="1100462" cy="4502"/>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1855136B-44E2-4B30-9164-2D15B5899DC9}"/>
              </a:ext>
            </a:extLst>
          </p:cNvPr>
          <p:cNvCxnSpPr>
            <a:stCxn id="12" idx="2"/>
            <a:endCxn id="9" idx="0"/>
          </p:cNvCxnSpPr>
          <p:nvPr/>
        </p:nvCxnSpPr>
        <p:spPr>
          <a:xfrm>
            <a:off x="8635755" y="3749777"/>
            <a:ext cx="1035359" cy="1197661"/>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E4280F16-27A9-48DF-A1FF-A2E0B44AEE25}"/>
              </a:ext>
            </a:extLst>
          </p:cNvPr>
          <p:cNvCxnSpPr>
            <a:cxnSpLocks/>
            <a:endCxn id="9" idx="1"/>
          </p:cNvCxnSpPr>
          <p:nvPr/>
        </p:nvCxnSpPr>
        <p:spPr>
          <a:xfrm>
            <a:off x="6747026" y="5353207"/>
            <a:ext cx="1955682" cy="0"/>
          </a:xfrm>
          <a:prstGeom prst="line">
            <a:avLst/>
          </a:prstGeom>
        </p:spPr>
        <p:style>
          <a:lnRef idx="1">
            <a:schemeClr val="dk1"/>
          </a:lnRef>
          <a:fillRef idx="0">
            <a:schemeClr val="dk1"/>
          </a:fillRef>
          <a:effectRef idx="0">
            <a:schemeClr val="dk1"/>
          </a:effectRef>
          <a:fontRef idx="minor">
            <a:schemeClr val="tx1"/>
          </a:fontRef>
        </p:style>
      </p:cxnSp>
      <p:sp>
        <p:nvSpPr>
          <p:cNvPr id="72" name="Rectangle 71">
            <a:extLst>
              <a:ext uri="{FF2B5EF4-FFF2-40B4-BE49-F238E27FC236}">
                <a16:creationId xmlns:a16="http://schemas.microsoft.com/office/drawing/2014/main" id="{DBE0F9FD-9E27-4AD5-B60F-415AC567D056}"/>
              </a:ext>
            </a:extLst>
          </p:cNvPr>
          <p:cNvSpPr/>
          <p:nvPr/>
        </p:nvSpPr>
        <p:spPr>
          <a:xfrm>
            <a:off x="5352127" y="1704239"/>
            <a:ext cx="1487747" cy="56794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2A09BF12-F9A1-46EB-B055-57365C748035}"/>
              </a:ext>
            </a:extLst>
          </p:cNvPr>
          <p:cNvSpPr txBox="1"/>
          <p:nvPr/>
        </p:nvSpPr>
        <p:spPr>
          <a:xfrm>
            <a:off x="5567967" y="1801757"/>
            <a:ext cx="1235840" cy="369332"/>
          </a:xfrm>
          <a:prstGeom prst="rect">
            <a:avLst/>
          </a:prstGeom>
          <a:noFill/>
        </p:spPr>
        <p:txBody>
          <a:bodyPr wrap="square" rtlCol="0">
            <a:spAutoFit/>
          </a:bodyPr>
          <a:lstStyle/>
          <a:p>
            <a:r>
              <a:rPr lang="en-US" dirty="0"/>
              <a:t>Customer</a:t>
            </a:r>
          </a:p>
        </p:txBody>
      </p:sp>
      <p:sp>
        <p:nvSpPr>
          <p:cNvPr id="80" name="Rectangle 79">
            <a:extLst>
              <a:ext uri="{FF2B5EF4-FFF2-40B4-BE49-F238E27FC236}">
                <a16:creationId xmlns:a16="http://schemas.microsoft.com/office/drawing/2014/main" id="{A7989811-0E54-46F6-963B-9AB38D678769}"/>
              </a:ext>
            </a:extLst>
          </p:cNvPr>
          <p:cNvSpPr/>
          <p:nvPr/>
        </p:nvSpPr>
        <p:spPr>
          <a:xfrm>
            <a:off x="8927240" y="1712843"/>
            <a:ext cx="1487747" cy="56794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82" name="Straight Connector 81">
            <a:extLst>
              <a:ext uri="{FF2B5EF4-FFF2-40B4-BE49-F238E27FC236}">
                <a16:creationId xmlns:a16="http://schemas.microsoft.com/office/drawing/2014/main" id="{703D4E37-6629-4BDA-B741-4456B4F5D7B4}"/>
              </a:ext>
            </a:extLst>
          </p:cNvPr>
          <p:cNvCxnSpPr>
            <a:stCxn id="9" idx="0"/>
          </p:cNvCxnSpPr>
          <p:nvPr/>
        </p:nvCxnSpPr>
        <p:spPr>
          <a:xfrm flipV="1">
            <a:off x="9671114" y="2272181"/>
            <a:ext cx="0" cy="2675257"/>
          </a:xfrm>
          <a:prstGeom prst="line">
            <a:avLst/>
          </a:prstGeom>
        </p:spPr>
        <p:style>
          <a:lnRef idx="1">
            <a:schemeClr val="dk1"/>
          </a:lnRef>
          <a:fillRef idx="0">
            <a:schemeClr val="dk1"/>
          </a:fillRef>
          <a:effectRef idx="0">
            <a:schemeClr val="dk1"/>
          </a:effectRef>
          <a:fontRef idx="minor">
            <a:schemeClr val="tx1"/>
          </a:fontRef>
        </p:style>
      </p:cxnSp>
      <p:sp>
        <p:nvSpPr>
          <p:cNvPr id="84" name="TextBox 83">
            <a:extLst>
              <a:ext uri="{FF2B5EF4-FFF2-40B4-BE49-F238E27FC236}">
                <a16:creationId xmlns:a16="http://schemas.microsoft.com/office/drawing/2014/main" id="{7718A34F-B291-48CD-B0B5-372D1DBC3FD9}"/>
              </a:ext>
            </a:extLst>
          </p:cNvPr>
          <p:cNvSpPr txBox="1"/>
          <p:nvPr/>
        </p:nvSpPr>
        <p:spPr>
          <a:xfrm>
            <a:off x="9291222" y="1806649"/>
            <a:ext cx="1241392" cy="369332"/>
          </a:xfrm>
          <a:prstGeom prst="rect">
            <a:avLst/>
          </a:prstGeom>
          <a:noFill/>
        </p:spPr>
        <p:txBody>
          <a:bodyPr wrap="square" rtlCol="0">
            <a:spAutoFit/>
          </a:bodyPr>
          <a:lstStyle/>
          <a:p>
            <a:r>
              <a:rPr lang="en-US" dirty="0"/>
              <a:t>Admin</a:t>
            </a:r>
          </a:p>
        </p:txBody>
      </p:sp>
    </p:spTree>
    <p:extLst>
      <p:ext uri="{BB962C8B-B14F-4D97-AF65-F5344CB8AC3E}">
        <p14:creationId xmlns:p14="http://schemas.microsoft.com/office/powerpoint/2010/main" val="1137606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A0395-E01D-4B55-BDEC-83D1A5672A59}"/>
              </a:ext>
            </a:extLst>
          </p:cNvPr>
          <p:cNvSpPr>
            <a:spLocks noGrp="1"/>
          </p:cNvSpPr>
          <p:nvPr>
            <p:ph type="title"/>
          </p:nvPr>
        </p:nvSpPr>
        <p:spPr>
          <a:xfrm>
            <a:off x="609600" y="237478"/>
            <a:ext cx="10972800" cy="990600"/>
          </a:xfrm>
        </p:spPr>
        <p:txBody>
          <a:bodyPr>
            <a:normAutofit/>
          </a:bodyPr>
          <a:lstStyle/>
          <a:p>
            <a:r>
              <a:rPr lang="en-US" sz="3600" dirty="0">
                <a:solidFill>
                  <a:srgbClr val="FF0000"/>
                </a:solidFill>
              </a:rPr>
              <a:t>MODULE IMPLEMANTATION</a:t>
            </a:r>
          </a:p>
        </p:txBody>
      </p:sp>
      <p:sp>
        <p:nvSpPr>
          <p:cNvPr id="3" name="Content Placeholder 2">
            <a:extLst>
              <a:ext uri="{FF2B5EF4-FFF2-40B4-BE49-F238E27FC236}">
                <a16:creationId xmlns:a16="http://schemas.microsoft.com/office/drawing/2014/main" id="{9104156B-EA49-462C-AE8B-956BBBDF9419}"/>
              </a:ext>
            </a:extLst>
          </p:cNvPr>
          <p:cNvSpPr>
            <a:spLocks noGrp="1"/>
          </p:cNvSpPr>
          <p:nvPr>
            <p:ph idx="1"/>
          </p:nvPr>
        </p:nvSpPr>
        <p:spPr>
          <a:xfrm>
            <a:off x="609599" y="1349160"/>
            <a:ext cx="10972799" cy="4834137"/>
          </a:xfrm>
        </p:spPr>
        <p:txBody>
          <a:bodyPr>
            <a:noAutofit/>
          </a:bodyPr>
          <a:lstStyle/>
          <a:p>
            <a:pPr algn="just">
              <a:lnSpc>
                <a:spcPct val="150000"/>
              </a:lnSpc>
              <a:buFont typeface="Wingdings" panose="05000000000000000000" pitchFamily="2" charset="2"/>
              <a:buChar char="v"/>
            </a:pPr>
            <a:r>
              <a:rPr lang="en-US" sz="2000" dirty="0"/>
              <a:t>HTML - (the Hypertext Markup Language) for building the structure of the page.</a:t>
            </a:r>
          </a:p>
          <a:p>
            <a:pPr algn="just">
              <a:lnSpc>
                <a:spcPct val="150000"/>
              </a:lnSpc>
              <a:buFont typeface="Wingdings" panose="05000000000000000000" pitchFamily="2" charset="2"/>
              <a:buChar char="v"/>
            </a:pPr>
            <a:r>
              <a:rPr lang="en-US" sz="2000" dirty="0"/>
              <a:t>CSS - (Cascading Style Sheets) technology for building the (visual and aural) layout, for a variety of devices.</a:t>
            </a:r>
          </a:p>
          <a:p>
            <a:pPr algn="just">
              <a:lnSpc>
                <a:spcPct val="150000"/>
              </a:lnSpc>
              <a:buFont typeface="Wingdings" panose="05000000000000000000" pitchFamily="2" charset="2"/>
              <a:buChar char="v"/>
            </a:pPr>
            <a:r>
              <a:rPr lang="en-US" sz="2000" dirty="0"/>
              <a:t>JavaScript - It is a lightweight, interpreted, object-oriented language with first-class functions, and is best known as the scripting language for Web pages.</a:t>
            </a:r>
          </a:p>
          <a:p>
            <a:pPr algn="just">
              <a:lnSpc>
                <a:spcPct val="150000"/>
              </a:lnSpc>
              <a:buFont typeface="Wingdings" panose="05000000000000000000" pitchFamily="2" charset="2"/>
              <a:buChar char="v"/>
            </a:pPr>
            <a:r>
              <a:rPr lang="en-US" sz="2000" dirty="0"/>
              <a:t>Microsoft Visual Studio – It is an integrated development environment used to develop computer programs, as well as websites, web apps, web services, etc.</a:t>
            </a:r>
          </a:p>
          <a:p>
            <a:pPr algn="just">
              <a:lnSpc>
                <a:spcPct val="150000"/>
              </a:lnSpc>
              <a:buFont typeface="Wingdings" panose="05000000000000000000" pitchFamily="2" charset="2"/>
              <a:buChar char="v"/>
            </a:pPr>
            <a:r>
              <a:rPr lang="en-US" sz="2000" dirty="0"/>
              <a:t>Prettier is an opinionated code formatter. It enforces a consistent style by parsing your code and re-printing it with its own rules that take the maximum line length into account, wrapping code when necessary.</a:t>
            </a:r>
          </a:p>
          <a:p>
            <a:pPr rtl="0">
              <a:spcBef>
                <a:spcPts val="406"/>
              </a:spcBef>
              <a:spcAft>
                <a:spcPts val="0"/>
              </a:spcAft>
            </a:pPr>
            <a:endParaRPr lang="en-US" sz="2000" dirty="0"/>
          </a:p>
          <a:p>
            <a:pPr algn="just">
              <a:lnSpc>
                <a:spcPct val="150000"/>
              </a:lnSpc>
            </a:pPr>
            <a:endParaRPr lang="en-US" sz="2000" dirty="0"/>
          </a:p>
        </p:txBody>
      </p:sp>
    </p:spTree>
    <p:extLst>
      <p:ext uri="{BB962C8B-B14F-4D97-AF65-F5344CB8AC3E}">
        <p14:creationId xmlns:p14="http://schemas.microsoft.com/office/powerpoint/2010/main" val="78286721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1999</TotalTime>
  <Words>999</Words>
  <Application>Microsoft Office PowerPoint</Application>
  <PresentationFormat>Widescreen</PresentationFormat>
  <Paragraphs>109</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Inter</vt:lpstr>
      <vt:lpstr>Wingdings</vt:lpstr>
      <vt:lpstr>Custom Design</vt:lpstr>
      <vt:lpstr> </vt:lpstr>
      <vt:lpstr>   PRESENTATION OUTLINE</vt:lpstr>
      <vt:lpstr>COURSE CERTIFICATION</vt:lpstr>
      <vt:lpstr>ABSTRACT</vt:lpstr>
      <vt:lpstr>INTRODUCTION</vt:lpstr>
      <vt:lpstr>OBJECTIVES</vt:lpstr>
      <vt:lpstr>REQUIREMENTS</vt:lpstr>
      <vt:lpstr>WORK-FLOW DIAGRAM</vt:lpstr>
      <vt:lpstr>MODULE IMPLEMANTATION</vt:lpstr>
      <vt:lpstr>RESULTS</vt:lpstr>
      <vt:lpstr>RESULTS</vt:lpstr>
      <vt:lpstr>RESULTS</vt:lpstr>
      <vt:lpstr>RESULTS</vt:lpstr>
      <vt:lpstr>RESULTS</vt:lpstr>
      <vt:lpstr>DISCUSSIONS</vt:lpstr>
      <vt:lpstr>CONCLUSIONS &amp; FUTURE FURTHER APPLICATIONS</vt:lpstr>
      <vt:lpstr>REFERENCES</vt:lpstr>
      <vt:lpstr>SELLING AUTOMOBILES APPLICATION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USED CAR PRICE PREDICTOR</dc:title>
  <dc:creator>Srivarsh Sakthivelan</dc:creator>
  <cp:lastModifiedBy>Srivarsh Sakthivelan</cp:lastModifiedBy>
  <cp:revision>10</cp:revision>
  <dcterms:created xsi:type="dcterms:W3CDTF">2021-11-12T05:27:22Z</dcterms:created>
  <dcterms:modified xsi:type="dcterms:W3CDTF">2022-04-12T19:22:30Z</dcterms:modified>
</cp:coreProperties>
</file>

<file path=docProps/thumbnail.jpeg>
</file>